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8"/>
  </p:notesMasterIdLst>
  <p:sldIdLst>
    <p:sldId id="256" r:id="rId2"/>
    <p:sldId id="279" r:id="rId3"/>
    <p:sldId id="280" r:id="rId4"/>
    <p:sldId id="281" r:id="rId5"/>
    <p:sldId id="282" r:id="rId6"/>
    <p:sldId id="283" r:id="rId7"/>
    <p:sldId id="284" r:id="rId8"/>
    <p:sldId id="285" r:id="rId9"/>
    <p:sldId id="286" r:id="rId10"/>
    <p:sldId id="287" r:id="rId11"/>
    <p:sldId id="288" r:id="rId12"/>
    <p:sldId id="289" r:id="rId13"/>
    <p:sldId id="290" r:id="rId14"/>
    <p:sldId id="291" r:id="rId15"/>
    <p:sldId id="292" r:id="rId16"/>
    <p:sldId id="293" r:id="rId17"/>
    <p:sldId id="294" r:id="rId18"/>
    <p:sldId id="295" r:id="rId19"/>
    <p:sldId id="296" r:id="rId20"/>
    <p:sldId id="297" r:id="rId21"/>
    <p:sldId id="298" r:id="rId22"/>
    <p:sldId id="261" r:id="rId23"/>
    <p:sldId id="262" r:id="rId24"/>
    <p:sldId id="263" r:id="rId25"/>
    <p:sldId id="275" r:id="rId26"/>
    <p:sldId id="276"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Trebuchet MS" panose="020B0603020202020204" pitchFamily="34" charset="0"/>
      <p:regular r:id="rId33"/>
      <p:bold r:id="rId34"/>
      <p:italic r:id="rId35"/>
      <p:boldItalic r:id="rId36"/>
    </p:embeddedFont>
    <p:embeddedFont>
      <p:font typeface="Montserrat" panose="020B0604020202020204" charset="0"/>
      <p:regular r:id="rId37"/>
      <p:bold r:id="rId38"/>
    </p:embeddedFont>
    <p:embeddedFont>
      <p:font typeface="Karla"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30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3.fntdata"/></Relationships>
</file>

<file path=ppt/media/image1.png>
</file>

<file path=ppt/media/image10.gif>
</file>

<file path=ppt/media/image11.gif>
</file>

<file path=ppt/media/image12.gif>
</file>

<file path=ppt/media/image13.gif>
</file>

<file path=ppt/media/image14.gif>
</file>

<file path=ppt/media/image15.gif>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gif>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01647387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14042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20" name="Shape 2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31151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7" name="Shape 22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 Requirements: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4.1. User stories implemented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4.2. UML use cases and the use case diagram for the implemented use cases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4.3. UML sequence diagrams for the implemented use cases.</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28" name="Shape 22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8416012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Shape 2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5" name="Shape 2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057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Shape 2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42" name="Shape 24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 Requirements: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4.1. User stories implemented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4.2. UML use cases and the use case diagram for the implemented use cases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4.3. UML sequence diagrams for the implemented use cases.</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43" name="Shape 24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490660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50" name="Shape 2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15101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57" name="Shape 25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 Requirements: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4.1. User stories implemented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4.2. UML use cases and the use case diagram for the implemented use cases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4.3. UML sequence diagrams for the implemented use cases.</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58" name="Shape 25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313799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Shape 26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49835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Shape 2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904600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9" name="Shape 2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818388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86" name="Shape 28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 Requirements: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4.1. User stories implemented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4.2. UML use cases and the use case diagram for the implemented use cases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4.3. UML sequence diagrams for the implemented use cases.</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87" name="Shape 28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19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48332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5" name="Shape 15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Introduce the problem that the whole project tackles and stay focused on the parts that you have been working. Indicate if there is an existing previous system, enumerate its problems/limitations, etc.</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56" name="Shape 15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322030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Shape 2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94" name="Shape 2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84075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Shape 30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65703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09920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709432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8493432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4" name="Shape 22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4204713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95878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65" name="Shape 16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Introduce the problem that the whole project tackles and stay focused on the parts that you have been working. Indicate if there is an existing previous system, enumerate its problems/limitations, etc.</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66" name="Shape 16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30091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4" name="Shape 17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228600" marR="0" lvl="0" indent="-228600" algn="l" rtl="0">
              <a:spcBef>
                <a:spcPts val="0"/>
              </a:spcBef>
              <a:spcAft>
                <a:spcPts val="0"/>
              </a:spcAft>
              <a:buClr>
                <a:schemeClr val="dk1"/>
              </a:buClr>
              <a:buSzPct val="100000"/>
              <a:buFont typeface="Calibri"/>
              <a:buAutoNum type="arabicPeriod"/>
            </a:pPr>
            <a:r>
              <a:rPr lang="en-US" sz="1200" b="1" i="0" u="none" strike="noStrike" cap="none">
                <a:solidFill>
                  <a:schemeClr val="dk1"/>
                </a:solidFill>
                <a:latin typeface="Calibri"/>
                <a:ea typeface="Calibri"/>
                <a:cs typeface="Calibri"/>
                <a:sym typeface="Calibri"/>
              </a:rPr>
              <a:t>Messaging System for Users </a:t>
            </a:r>
            <a:r>
              <a:rPr lang="en-US" sz="1200" b="0" i="0" u="none" strike="noStrike" cap="none">
                <a:solidFill>
                  <a:schemeClr val="dk1"/>
                </a:solidFill>
                <a:latin typeface="Calibri"/>
                <a:ea typeface="Calibri"/>
                <a:cs typeface="Calibri"/>
                <a:sym typeface="Calibri"/>
              </a:rPr>
              <a:t>– Website is all about projects and users being able to join them. Messaging system is critical because communication in projects is a major factor which contributes to the success of the project – users must be able to communicate effectively. The messaging system allows users to communicate with each other simply by browsing the teams page and clicking ONE BUTTON to message as many users at once as you want – you can message 1 user in your project, 5, or all of them. You don’t need to know the users email, the messaging system gets that information for you  automatically as soon as you click on the users name – this provides a good user experience</a:t>
            </a:r>
          </a:p>
          <a:p>
            <a:pPr marL="228600" marR="0" lvl="0" indent="-228600" algn="l" rtl="0">
              <a:spcBef>
                <a:spcPts val="360"/>
              </a:spcBef>
              <a:spcAft>
                <a:spcPts val="0"/>
              </a:spcAft>
              <a:buClr>
                <a:schemeClr val="dk1"/>
              </a:buClr>
              <a:buSzPct val="100000"/>
              <a:buFont typeface="Noto Sans Symbols"/>
              <a:buAutoNum type="arabicPeriod"/>
            </a:pPr>
            <a:r>
              <a:rPr lang="en-US" sz="1200" b="1" i="0" u="none" strike="noStrike" cap="none">
                <a:solidFill>
                  <a:schemeClr val="dk1"/>
                </a:solidFill>
                <a:latin typeface="Calibri"/>
                <a:ea typeface="Calibri"/>
                <a:cs typeface="Calibri"/>
                <a:sym typeface="Calibri"/>
              </a:rPr>
              <a:t>Filters for the Projects/Teams page </a:t>
            </a:r>
            <a:r>
              <a:rPr lang="en-US" sz="1200" b="0" i="0" u="none" strike="noStrike" cap="none">
                <a:solidFill>
                  <a:schemeClr val="dk1"/>
                </a:solidFill>
                <a:latin typeface="Calibri"/>
                <a:ea typeface="Calibri"/>
                <a:cs typeface="Calibri"/>
                <a:sym typeface="Calibri"/>
              </a:rPr>
              <a:t>– important because we hope to have many projects from different – semesters, archive, active/inactive, full/available, ect. And we want a smooth user experience when searching for a project.</a:t>
            </a:r>
          </a:p>
          <a:p>
            <a:pPr marL="0" marR="0" lvl="0" indent="0" algn="l" rtl="0">
              <a:spcBef>
                <a:spcPts val="2000"/>
              </a:spcBef>
              <a:spcAft>
                <a:spcPts val="0"/>
              </a:spcAft>
              <a:buClr>
                <a:schemeClr val="dk1"/>
              </a:buClr>
              <a:buSzPct val="25000"/>
              <a:buFont typeface="Calibri"/>
              <a:buNone/>
            </a:pPr>
            <a:r>
              <a:rPr lang="en-US" sz="1200" b="1" i="0" u="none" strike="noStrike" cap="none">
                <a:solidFill>
                  <a:schemeClr val="dk1"/>
                </a:solidFill>
                <a:latin typeface="Calibri"/>
                <a:ea typeface="Calibri"/>
                <a:cs typeface="Calibri"/>
                <a:sym typeface="Calibri"/>
              </a:rPr>
              <a:t>3. Creating and Maintaining the Development Server </a:t>
            </a:r>
            <a:r>
              <a:rPr lang="en-US" sz="1200" b="0" i="0" u="none" strike="noStrike" cap="none">
                <a:solidFill>
                  <a:schemeClr val="dk1"/>
                </a:solidFill>
                <a:latin typeface="Calibri"/>
                <a:ea typeface="Calibri"/>
                <a:cs typeface="Calibri"/>
                <a:sym typeface="Calibri"/>
              </a:rPr>
              <a:t>– was difficult due to port issues, only having 1 ip address. Explain how this is very important for us to have because many people are using the website and we have to be 100% sure that all recent changes are working before pushing to the live server at vip.fiu.edu. </a:t>
            </a:r>
          </a:p>
          <a:p>
            <a:pPr marL="0" marR="0" lvl="0" indent="0" algn="l" rtl="0">
              <a:spcBef>
                <a:spcPts val="360"/>
              </a:spcBef>
              <a:spcAft>
                <a:spcPts val="0"/>
              </a:spcAft>
              <a:buClr>
                <a:schemeClr val="dk1"/>
              </a:buClr>
              <a:buSzPct val="25000"/>
              <a:buFont typeface="Calibri"/>
              <a:buNone/>
            </a:pPr>
            <a:r>
              <a:rPr lang="en-US" sz="1200" b="1" i="0" u="none" strike="noStrike" cap="none">
                <a:solidFill>
                  <a:schemeClr val="dk1"/>
                </a:solidFill>
                <a:latin typeface="Calibri"/>
                <a:ea typeface="Calibri"/>
                <a:cs typeface="Calibri"/>
                <a:sym typeface="Calibri"/>
              </a:rPr>
              <a:t>4. Fixing Issues with Existing Features &amp; Crashing </a:t>
            </a:r>
            <a:r>
              <a:rPr lang="en-US" sz="1200" b="0" i="0" u="none" strike="noStrike" cap="none">
                <a:solidFill>
                  <a:schemeClr val="dk1"/>
                </a:solidFill>
                <a:latin typeface="Calibri"/>
                <a:ea typeface="Calibri"/>
                <a:cs typeface="Calibri"/>
                <a:sym typeface="Calibri"/>
              </a:rPr>
              <a:t>– look at some of the more significant bugs that caused a feature to totally fail or become unusable. Show before/after picture of the situation to illustrate how important fixing bugs really is – especially big bugs which severely impact the performance/functionality of the website, or major features of the website.</a:t>
            </a:r>
          </a:p>
          <a:p>
            <a:pPr marL="0" marR="0" lvl="0" indent="0" algn="l" rtl="0">
              <a:spcBef>
                <a:spcPts val="200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75" name="Shape 17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132969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3" name="Shape 18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 Requirements: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4.1. User stories implemented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4.2. UML use cases and the use case diagram for the implemented use cases (one or more slides).</a:t>
            </a:r>
          </a:p>
          <a:p>
            <a:pPr marL="0" marR="0" lvl="0" indent="0" algn="l" rtl="0">
              <a:spcBef>
                <a:spcPts val="36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4.3. UML sequence diagrams for the implemented use cases.</a:t>
            </a:r>
          </a:p>
          <a:p>
            <a:pPr marL="0" marR="0" lvl="0" indent="0" algn="l" rtl="0">
              <a:spcBef>
                <a:spcPts val="36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184" name="Shape 18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1200" b="0" i="0" u="none" strike="noStrike" cap="none">
                <a:solidFill>
                  <a:schemeClr val="dk1"/>
                </a:solidFill>
                <a:latin typeface="Arial"/>
                <a:ea typeface="Arial"/>
                <a:cs typeface="Arial"/>
                <a:sym typeface="Arial"/>
              </a:r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23552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91" name="Shape 1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82018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98" name="Shape 1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422936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Shape 2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05" name="Shape 2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9901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13" name="Shape 2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683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8"/>
        <p:cNvGrpSpPr/>
        <p:nvPr/>
      </p:nvGrpSpPr>
      <p:grpSpPr>
        <a:xfrm>
          <a:off x="0" y="0"/>
          <a:ext cx="0" cy="0"/>
          <a:chOff x="0" y="0"/>
          <a:chExt cx="0" cy="0"/>
        </a:xfrm>
      </p:grpSpPr>
      <p:sp>
        <p:nvSpPr>
          <p:cNvPr id="9" name="Shape 9"/>
          <p:cNvSpPr/>
          <p:nvPr/>
        </p:nvSpPr>
        <p:spPr>
          <a:xfrm>
            <a:off x="21892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0" name="Shape 10"/>
          <p:cNvSpPr/>
          <p:nvPr/>
        </p:nvSpPr>
        <p:spPr>
          <a:xfrm>
            <a:off x="-967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11" name="Shape 11"/>
          <p:cNvSpPr txBox="1">
            <a:spLocks noGrp="1"/>
          </p:cNvSpPr>
          <p:nvPr>
            <p:ph type="ctrTitle"/>
          </p:nvPr>
        </p:nvSpPr>
        <p:spPr>
          <a:xfrm>
            <a:off x="648300" y="3175950"/>
            <a:ext cx="3530700" cy="1181999"/>
          </a:xfrm>
          <a:prstGeom prst="rect">
            <a:avLst/>
          </a:prstGeom>
        </p:spPr>
        <p:txBody>
          <a:bodyPr lIns="91425" tIns="91425" rIns="91425" bIns="91425" anchor="b" anchorCtr="0"/>
          <a:lstStyle>
            <a:lvl1pPr lvl="0">
              <a:spcBef>
                <a:spcPts val="0"/>
              </a:spcBef>
              <a:buSzPct val="100000"/>
              <a:defRPr sz="3600"/>
            </a:lvl1pPr>
            <a:lvl2pPr lvl="1">
              <a:spcBef>
                <a:spcPts val="0"/>
              </a:spcBef>
              <a:buSzPct val="100000"/>
              <a:defRPr sz="3600"/>
            </a:lvl2pPr>
            <a:lvl3pPr lvl="2">
              <a:spcBef>
                <a:spcPts val="0"/>
              </a:spcBef>
              <a:buSzPct val="100000"/>
              <a:defRPr sz="3600"/>
            </a:lvl3pPr>
            <a:lvl4pPr lvl="3">
              <a:spcBef>
                <a:spcPts val="0"/>
              </a:spcBef>
              <a:buSzPct val="100000"/>
              <a:defRPr sz="3600"/>
            </a:lvl4pPr>
            <a:lvl5pPr lvl="4">
              <a:spcBef>
                <a:spcPts val="0"/>
              </a:spcBef>
              <a:buSzPct val="100000"/>
              <a:defRPr sz="3600"/>
            </a:lvl5pPr>
            <a:lvl6pPr lvl="5">
              <a:spcBef>
                <a:spcPts val="0"/>
              </a:spcBef>
              <a:buSzPct val="100000"/>
              <a:defRPr sz="3600"/>
            </a:lvl6pPr>
            <a:lvl7pPr lvl="6">
              <a:spcBef>
                <a:spcPts val="0"/>
              </a:spcBef>
              <a:buSzPct val="100000"/>
              <a:defRPr sz="3600"/>
            </a:lvl7pPr>
            <a:lvl8pPr lvl="7">
              <a:spcBef>
                <a:spcPts val="0"/>
              </a:spcBef>
              <a:buSzPct val="100000"/>
              <a:defRPr sz="3600"/>
            </a:lvl8pPr>
            <a:lvl9pPr lvl="8">
              <a:spcBef>
                <a:spcPts val="0"/>
              </a:spcBef>
              <a:buSzPct val="100000"/>
              <a:defRPr sz="3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Empty">
    <p:spTree>
      <p:nvGrpSpPr>
        <p:cNvPr id="1" name="Shape 6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4"/>
        <p:cNvGrpSpPr/>
        <p:nvPr/>
      </p:nvGrpSpPr>
      <p:grpSpPr>
        <a:xfrm>
          <a:off x="0" y="0"/>
          <a:ext cx="0" cy="0"/>
          <a:chOff x="0" y="0"/>
          <a:chExt cx="0" cy="0"/>
        </a:xfrm>
      </p:grpSpPr>
      <p:pic>
        <p:nvPicPr>
          <p:cNvPr id="25" name="Shape 25" descr="Overlay-ContentSlides.png"/>
          <p:cNvPicPr preferRelativeResize="0"/>
          <p:nvPr/>
        </p:nvPicPr>
        <p:blipFill rotWithShape="1">
          <a:blip r:embed="rId2">
            <a:alphaModFix/>
          </a:blip>
          <a:srcRect/>
          <a:stretch/>
        </p:blipFill>
        <p:spPr>
          <a:xfrm>
            <a:off x="150813" y="140494"/>
            <a:ext cx="8828086" cy="4861321"/>
          </a:xfrm>
          <a:prstGeom prst="rect">
            <a:avLst/>
          </a:prstGeom>
          <a:noFill/>
          <a:ln>
            <a:noFill/>
          </a:ln>
        </p:spPr>
      </p:pic>
      <p:sp>
        <p:nvSpPr>
          <p:cNvPr id="26" name="Shape 26"/>
          <p:cNvSpPr txBox="1">
            <a:spLocks noGrp="1"/>
          </p:cNvSpPr>
          <p:nvPr>
            <p:ph type="title"/>
          </p:nvPr>
        </p:nvSpPr>
        <p:spPr>
          <a:xfrm>
            <a:off x="779462" y="285751"/>
            <a:ext cx="7583486" cy="78343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1D4D"/>
              </a:buClr>
              <a:buFont typeface="Trebuchet MS"/>
              <a:buNone/>
              <a:defRPr sz="2850" b="0" i="0" u="none" strike="noStrike" cap="none">
                <a:solidFill>
                  <a:srgbClr val="001D4D"/>
                </a:solidFill>
                <a:latin typeface="Trebuchet MS"/>
                <a:ea typeface="Trebuchet MS"/>
                <a:cs typeface="Trebuchet MS"/>
                <a:sym typeface="Trebuchet MS"/>
              </a:defRPr>
            </a:lvl1pPr>
            <a:lvl2pPr marL="0" marR="0" lvl="1" indent="0" algn="l" rtl="0">
              <a:spcBef>
                <a:spcPts val="0"/>
              </a:spcBef>
              <a:spcAft>
                <a:spcPts val="0"/>
              </a:spcAft>
              <a:buClr>
                <a:srgbClr val="001D4D"/>
              </a:buClr>
              <a:buFont typeface="Trebuchet MS"/>
              <a:buNone/>
              <a:defRPr sz="2850" b="0" i="0" u="none" strike="noStrike" cap="none">
                <a:solidFill>
                  <a:srgbClr val="001D4D"/>
                </a:solidFill>
                <a:latin typeface="Trebuchet MS"/>
                <a:ea typeface="Trebuchet MS"/>
                <a:cs typeface="Trebuchet MS"/>
                <a:sym typeface="Trebuchet MS"/>
              </a:defRPr>
            </a:lvl2pPr>
            <a:lvl3pPr marL="0" marR="0" lvl="2" indent="0" algn="l" rtl="0">
              <a:spcBef>
                <a:spcPts val="0"/>
              </a:spcBef>
              <a:spcAft>
                <a:spcPts val="0"/>
              </a:spcAft>
              <a:buClr>
                <a:srgbClr val="001D4D"/>
              </a:buClr>
              <a:buFont typeface="Trebuchet MS"/>
              <a:buNone/>
              <a:defRPr sz="2850" b="0" i="0" u="none" strike="noStrike" cap="none">
                <a:solidFill>
                  <a:srgbClr val="001D4D"/>
                </a:solidFill>
                <a:latin typeface="Trebuchet MS"/>
                <a:ea typeface="Trebuchet MS"/>
                <a:cs typeface="Trebuchet MS"/>
                <a:sym typeface="Trebuchet MS"/>
              </a:defRPr>
            </a:lvl3pPr>
            <a:lvl4pPr marL="0" marR="0" lvl="3" indent="0" algn="l" rtl="0">
              <a:spcBef>
                <a:spcPts val="0"/>
              </a:spcBef>
              <a:spcAft>
                <a:spcPts val="0"/>
              </a:spcAft>
              <a:buClr>
                <a:srgbClr val="001D4D"/>
              </a:buClr>
              <a:buFont typeface="Trebuchet MS"/>
              <a:buNone/>
              <a:defRPr sz="2850" b="0" i="0" u="none" strike="noStrike" cap="none">
                <a:solidFill>
                  <a:srgbClr val="001D4D"/>
                </a:solidFill>
                <a:latin typeface="Trebuchet MS"/>
                <a:ea typeface="Trebuchet MS"/>
                <a:cs typeface="Trebuchet MS"/>
                <a:sym typeface="Trebuchet MS"/>
              </a:defRPr>
            </a:lvl4pPr>
            <a:lvl5pPr marL="0" marR="0" lvl="4" indent="0" algn="l" rtl="0">
              <a:spcBef>
                <a:spcPts val="0"/>
              </a:spcBef>
              <a:spcAft>
                <a:spcPts val="0"/>
              </a:spcAft>
              <a:buClr>
                <a:srgbClr val="001D4D"/>
              </a:buClr>
              <a:buFont typeface="Trebuchet MS"/>
              <a:buNone/>
              <a:defRPr sz="2850" b="0" i="0" u="none" strike="noStrike" cap="none">
                <a:solidFill>
                  <a:srgbClr val="001D4D"/>
                </a:solidFill>
                <a:latin typeface="Trebuchet MS"/>
                <a:ea typeface="Trebuchet MS"/>
                <a:cs typeface="Trebuchet MS"/>
                <a:sym typeface="Trebuchet MS"/>
              </a:defRPr>
            </a:lvl5pPr>
            <a:lvl6pPr marL="342900" marR="0" lvl="5" indent="0" algn="l" rtl="0">
              <a:spcBef>
                <a:spcPts val="0"/>
              </a:spcBef>
              <a:spcAft>
                <a:spcPts val="0"/>
              </a:spcAft>
              <a:buClr>
                <a:srgbClr val="001D4D"/>
              </a:buClr>
              <a:buFont typeface="Trebuchet MS"/>
              <a:buNone/>
              <a:defRPr sz="2850" b="0" i="0" u="none" strike="noStrike" cap="none">
                <a:solidFill>
                  <a:srgbClr val="001D4D"/>
                </a:solidFill>
                <a:latin typeface="Trebuchet MS"/>
                <a:ea typeface="Trebuchet MS"/>
                <a:cs typeface="Trebuchet MS"/>
                <a:sym typeface="Trebuchet MS"/>
              </a:defRPr>
            </a:lvl6pPr>
            <a:lvl7pPr marL="685800" marR="0" lvl="6" indent="0" algn="l" rtl="0">
              <a:spcBef>
                <a:spcPts val="0"/>
              </a:spcBef>
              <a:spcAft>
                <a:spcPts val="0"/>
              </a:spcAft>
              <a:buClr>
                <a:srgbClr val="001D4D"/>
              </a:buClr>
              <a:buFont typeface="Trebuchet MS"/>
              <a:buNone/>
              <a:defRPr sz="2850" b="0" i="0" u="none" strike="noStrike" cap="none">
                <a:solidFill>
                  <a:srgbClr val="001D4D"/>
                </a:solidFill>
                <a:latin typeface="Trebuchet MS"/>
                <a:ea typeface="Trebuchet MS"/>
                <a:cs typeface="Trebuchet MS"/>
                <a:sym typeface="Trebuchet MS"/>
              </a:defRPr>
            </a:lvl7pPr>
            <a:lvl8pPr marL="1028700" marR="0" lvl="7" indent="0" algn="l" rtl="0">
              <a:spcBef>
                <a:spcPts val="0"/>
              </a:spcBef>
              <a:spcAft>
                <a:spcPts val="0"/>
              </a:spcAft>
              <a:buClr>
                <a:srgbClr val="001D4D"/>
              </a:buClr>
              <a:buFont typeface="Trebuchet MS"/>
              <a:buNone/>
              <a:defRPr sz="2850" b="0" i="0" u="none" strike="noStrike" cap="none">
                <a:solidFill>
                  <a:srgbClr val="001D4D"/>
                </a:solidFill>
                <a:latin typeface="Trebuchet MS"/>
                <a:ea typeface="Trebuchet MS"/>
                <a:cs typeface="Trebuchet MS"/>
                <a:sym typeface="Trebuchet MS"/>
              </a:defRPr>
            </a:lvl8pPr>
            <a:lvl9pPr marL="1371600" marR="0" lvl="8" indent="0" algn="l" rtl="0">
              <a:spcBef>
                <a:spcPts val="0"/>
              </a:spcBef>
              <a:spcAft>
                <a:spcPts val="0"/>
              </a:spcAft>
              <a:buClr>
                <a:srgbClr val="001D4D"/>
              </a:buClr>
              <a:buFont typeface="Trebuchet MS"/>
              <a:buNone/>
              <a:defRPr sz="2850" b="0" i="0" u="none" strike="noStrike" cap="none">
                <a:solidFill>
                  <a:srgbClr val="001D4D"/>
                </a:solidFill>
                <a:latin typeface="Trebuchet MS"/>
                <a:ea typeface="Trebuchet MS"/>
                <a:cs typeface="Trebuchet MS"/>
                <a:sym typeface="Trebuchet MS"/>
              </a:defRPr>
            </a:lvl9pPr>
          </a:lstStyle>
          <a:p>
            <a:endParaRPr/>
          </a:p>
        </p:txBody>
      </p:sp>
      <p:sp>
        <p:nvSpPr>
          <p:cNvPr id="27" name="Shape 27"/>
          <p:cNvSpPr txBox="1">
            <a:spLocks noGrp="1"/>
          </p:cNvSpPr>
          <p:nvPr>
            <p:ph type="body" idx="1"/>
          </p:nvPr>
        </p:nvSpPr>
        <p:spPr>
          <a:xfrm>
            <a:off x="779462" y="1371600"/>
            <a:ext cx="7583486" cy="3156347"/>
          </a:xfrm>
          <a:prstGeom prst="rect">
            <a:avLst/>
          </a:prstGeom>
          <a:noFill/>
          <a:ln>
            <a:noFill/>
          </a:ln>
        </p:spPr>
        <p:txBody>
          <a:bodyPr lIns="91425" tIns="91425" rIns="91425" bIns="91425" anchor="t" anchorCtr="0"/>
          <a:lstStyle>
            <a:lvl1pPr marL="211931" marR="0" lvl="0" indent="-2381" algn="l" rtl="0">
              <a:lnSpc>
                <a:spcPct val="100000"/>
              </a:lnSpc>
              <a:spcBef>
                <a:spcPts val="1500"/>
              </a:spcBef>
              <a:spcAft>
                <a:spcPts val="0"/>
              </a:spcAft>
              <a:buClr>
                <a:srgbClr val="001D4D"/>
              </a:buClr>
              <a:buSzPct val="100000"/>
              <a:buFont typeface="Noto Sans Symbols"/>
              <a:buChar char="●"/>
              <a:defRPr sz="1650" b="0" i="0" u="none" strike="noStrike" cap="none">
                <a:solidFill>
                  <a:srgbClr val="001D4D"/>
                </a:solidFill>
                <a:latin typeface="Trebuchet MS"/>
                <a:ea typeface="Trebuchet MS"/>
                <a:cs typeface="Trebuchet MS"/>
                <a:sym typeface="Trebuchet MS"/>
              </a:defRPr>
            </a:lvl1pPr>
            <a:lvl2pPr marL="433388" marR="0" lvl="1" indent="-33338" algn="l" rtl="0">
              <a:lnSpc>
                <a:spcPct val="100000"/>
              </a:lnSpc>
              <a:spcBef>
                <a:spcPts val="450"/>
              </a:spcBef>
              <a:spcAft>
                <a:spcPts val="0"/>
              </a:spcAft>
              <a:buClr>
                <a:srgbClr val="001D4D"/>
              </a:buClr>
              <a:buSzPct val="100000"/>
              <a:buFont typeface="Noto Sans Symbols"/>
              <a:buChar char="●"/>
              <a:defRPr sz="1500" b="0" i="0" u="none" strike="noStrike" cap="none">
                <a:solidFill>
                  <a:srgbClr val="001D4D"/>
                </a:solidFill>
                <a:latin typeface="Trebuchet MS"/>
                <a:ea typeface="Trebuchet MS"/>
                <a:cs typeface="Trebuchet MS"/>
                <a:sym typeface="Trebuchet MS"/>
              </a:defRPr>
            </a:lvl2pPr>
            <a:lvl3pPr marL="645319" marR="0" lvl="2" indent="-45244" algn="l" rtl="0">
              <a:lnSpc>
                <a:spcPct val="100000"/>
              </a:lnSpc>
              <a:spcBef>
                <a:spcPts val="450"/>
              </a:spcBef>
              <a:spcAft>
                <a:spcPts val="0"/>
              </a:spcAft>
              <a:buClr>
                <a:srgbClr val="001D4D"/>
              </a:buClr>
              <a:buSzPct val="100000"/>
              <a:buFont typeface="Noto Sans Symbols"/>
              <a:buChar char="●"/>
              <a:defRPr sz="1350" b="0" i="0" u="none" strike="noStrike" cap="none">
                <a:solidFill>
                  <a:srgbClr val="001D4D"/>
                </a:solidFill>
                <a:latin typeface="Trebuchet MS"/>
                <a:ea typeface="Trebuchet MS"/>
                <a:cs typeface="Trebuchet MS"/>
                <a:sym typeface="Trebuchet MS"/>
              </a:defRPr>
            </a:lvl3pPr>
            <a:lvl4pPr marL="857250" marR="0" lvl="3" indent="-47625" algn="l" rtl="0">
              <a:lnSpc>
                <a:spcPct val="100000"/>
              </a:lnSpc>
              <a:spcBef>
                <a:spcPts val="450"/>
              </a:spcBef>
              <a:spcAft>
                <a:spcPts val="0"/>
              </a:spcAft>
              <a:buClr>
                <a:srgbClr val="001D4D"/>
              </a:buClr>
              <a:buSzPct val="100000"/>
              <a:buFont typeface="Noto Sans Symbols"/>
              <a:buChar char="●"/>
              <a:defRPr sz="1350" b="0" i="0" u="none" strike="noStrike" cap="none">
                <a:solidFill>
                  <a:srgbClr val="001D4D"/>
                </a:solidFill>
                <a:latin typeface="Trebuchet MS"/>
                <a:ea typeface="Trebuchet MS"/>
                <a:cs typeface="Trebuchet MS"/>
                <a:sym typeface="Trebuchet MS"/>
              </a:defRPr>
            </a:lvl4pPr>
            <a:lvl5pPr marL="1069181" marR="0" lvl="4" indent="-40481" algn="l" rtl="0">
              <a:lnSpc>
                <a:spcPct val="100000"/>
              </a:lnSpc>
              <a:spcBef>
                <a:spcPts val="450"/>
              </a:spcBef>
              <a:spcAft>
                <a:spcPts val="0"/>
              </a:spcAft>
              <a:buClr>
                <a:srgbClr val="001D4D"/>
              </a:buClr>
              <a:buSzPct val="100000"/>
              <a:buFont typeface="Noto Sans Symbols"/>
              <a:buChar char="●"/>
              <a:defRPr sz="1350" b="0" i="0" u="none" strike="noStrike" cap="none">
                <a:solidFill>
                  <a:srgbClr val="001D4D"/>
                </a:solidFill>
                <a:latin typeface="Trebuchet MS"/>
                <a:ea typeface="Trebuchet MS"/>
                <a:cs typeface="Trebuchet MS"/>
                <a:sym typeface="Trebuchet MS"/>
              </a:defRPr>
            </a:lvl5pPr>
            <a:lvl6pPr marL="1885950" marR="0" lvl="5" indent="19050" algn="l" rtl="0">
              <a:lnSpc>
                <a:spcPct val="100000"/>
              </a:lnSpc>
              <a:spcBef>
                <a:spcPts val="300"/>
              </a:spcBef>
              <a:spcAft>
                <a:spcPts val="0"/>
              </a:spcAft>
              <a:buClr>
                <a:schemeClr val="dk1"/>
              </a:buClr>
              <a:buSzPct val="100000"/>
              <a:buFont typeface="Arial"/>
              <a:buChar char="•"/>
              <a:defRPr sz="1500" b="0" i="0" u="none" strike="noStrike" cap="none">
                <a:solidFill>
                  <a:schemeClr val="dk1"/>
                </a:solidFill>
                <a:latin typeface="Trebuchet MS"/>
                <a:ea typeface="Trebuchet MS"/>
                <a:cs typeface="Trebuchet MS"/>
                <a:sym typeface="Trebuchet MS"/>
              </a:defRPr>
            </a:lvl6pPr>
            <a:lvl7pPr marL="2228850" marR="0" lvl="6" indent="19050" algn="l" rtl="0">
              <a:lnSpc>
                <a:spcPct val="100000"/>
              </a:lnSpc>
              <a:spcBef>
                <a:spcPts val="300"/>
              </a:spcBef>
              <a:spcAft>
                <a:spcPts val="0"/>
              </a:spcAft>
              <a:buClr>
                <a:schemeClr val="dk1"/>
              </a:buClr>
              <a:buSzPct val="100000"/>
              <a:buFont typeface="Arial"/>
              <a:buChar char="•"/>
              <a:defRPr sz="1500" b="0" i="0" u="none" strike="noStrike" cap="none">
                <a:solidFill>
                  <a:schemeClr val="dk1"/>
                </a:solidFill>
                <a:latin typeface="Trebuchet MS"/>
                <a:ea typeface="Trebuchet MS"/>
                <a:cs typeface="Trebuchet MS"/>
                <a:sym typeface="Trebuchet MS"/>
              </a:defRPr>
            </a:lvl7pPr>
            <a:lvl8pPr marL="2571750" marR="0" lvl="7" indent="19050" algn="l" rtl="0">
              <a:lnSpc>
                <a:spcPct val="100000"/>
              </a:lnSpc>
              <a:spcBef>
                <a:spcPts val="300"/>
              </a:spcBef>
              <a:spcAft>
                <a:spcPts val="0"/>
              </a:spcAft>
              <a:buClr>
                <a:schemeClr val="dk1"/>
              </a:buClr>
              <a:buSzPct val="100000"/>
              <a:buFont typeface="Arial"/>
              <a:buChar char="•"/>
              <a:defRPr sz="1500" b="0" i="0" u="none" strike="noStrike" cap="none">
                <a:solidFill>
                  <a:schemeClr val="dk1"/>
                </a:solidFill>
                <a:latin typeface="Trebuchet MS"/>
                <a:ea typeface="Trebuchet MS"/>
                <a:cs typeface="Trebuchet MS"/>
                <a:sym typeface="Trebuchet MS"/>
              </a:defRPr>
            </a:lvl8pPr>
            <a:lvl9pPr marL="2914650" marR="0" lvl="8" indent="19050" algn="l" rtl="0">
              <a:lnSpc>
                <a:spcPct val="100000"/>
              </a:lnSpc>
              <a:spcBef>
                <a:spcPts val="300"/>
              </a:spcBef>
              <a:spcAft>
                <a:spcPts val="0"/>
              </a:spcAft>
              <a:buClr>
                <a:schemeClr val="dk1"/>
              </a:buClr>
              <a:buSzPct val="100000"/>
              <a:buFont typeface="Arial"/>
              <a:buChar char="•"/>
              <a:defRPr sz="1500" b="0" i="0" u="none" strike="noStrike" cap="none">
                <a:solidFill>
                  <a:schemeClr val="dk1"/>
                </a:solidFill>
                <a:latin typeface="Trebuchet MS"/>
                <a:ea typeface="Trebuchet MS"/>
                <a:cs typeface="Trebuchet MS"/>
                <a:sym typeface="Trebuchet MS"/>
              </a:defRPr>
            </a:lvl9pPr>
          </a:lstStyle>
          <a:p>
            <a:endParaRPr/>
          </a:p>
        </p:txBody>
      </p:sp>
      <p:sp>
        <p:nvSpPr>
          <p:cNvPr id="28" name="Shape 28"/>
          <p:cNvSpPr txBox="1">
            <a:spLocks noGrp="1"/>
          </p:cNvSpPr>
          <p:nvPr>
            <p:ph type="dt" idx="10"/>
          </p:nvPr>
        </p:nvSpPr>
        <p:spPr>
          <a:xfrm>
            <a:off x="381000" y="4716066"/>
            <a:ext cx="1887538" cy="273844"/>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2"/>
              </a:buClr>
              <a:buFont typeface="Trebuchet MS"/>
              <a:buNone/>
              <a:defRPr sz="900" b="0" i="0" u="none" strike="noStrike" cap="none">
                <a:solidFill>
                  <a:schemeClr val="lt2"/>
                </a:solidFill>
                <a:latin typeface="Trebuchet MS"/>
                <a:ea typeface="Trebuchet MS"/>
                <a:cs typeface="Trebuchet MS"/>
                <a:sym typeface="Trebuchet MS"/>
              </a:defRPr>
            </a:lvl1pPr>
            <a:lvl2pPr marL="342900" marR="0" lvl="1"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2pPr>
            <a:lvl3pPr marL="685800" marR="0" lvl="2"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3pPr>
            <a:lvl4pPr marL="1028700" marR="0" lvl="3"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4pPr>
            <a:lvl5pPr marL="1371600" marR="0" lvl="4"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5pPr>
            <a:lvl6pPr marL="1714500" marR="0" lvl="5"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6pPr>
            <a:lvl7pPr marL="2057400" marR="0" lvl="6"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7pPr>
            <a:lvl8pPr marL="2400300" marR="0" lvl="7"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8pPr>
            <a:lvl9pPr marL="2743200" marR="0" lvl="8"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3305175" y="4716066"/>
            <a:ext cx="5238750" cy="273844"/>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lt2"/>
              </a:buClr>
              <a:buFont typeface="Trebuchet MS"/>
              <a:buNone/>
              <a:defRPr sz="900" b="0" i="0" u="none" strike="noStrike" cap="none">
                <a:solidFill>
                  <a:schemeClr val="lt2"/>
                </a:solidFill>
                <a:latin typeface="Trebuchet MS"/>
                <a:ea typeface="Trebuchet MS"/>
                <a:cs typeface="Trebuchet MS"/>
                <a:sym typeface="Trebuchet MS"/>
              </a:defRPr>
            </a:lvl1pPr>
            <a:lvl2pPr marL="342900" marR="0" lvl="1"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2pPr>
            <a:lvl3pPr marL="685800" marR="0" lvl="2"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3pPr>
            <a:lvl4pPr marL="1028700" marR="0" lvl="3"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4pPr>
            <a:lvl5pPr marL="1371600" marR="0" lvl="4"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5pPr>
            <a:lvl6pPr marL="1714500" marR="0" lvl="5"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6pPr>
            <a:lvl7pPr marL="2057400" marR="0" lvl="6"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7pPr>
            <a:lvl8pPr marL="2400300" marR="0" lvl="7"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8pPr>
            <a:lvl9pPr marL="2743200" marR="0" lvl="8" indent="0" algn="l" rtl="0">
              <a:lnSpc>
                <a:spcPct val="100000"/>
              </a:lnSpc>
              <a:spcBef>
                <a:spcPts val="0"/>
              </a:spcBef>
              <a:spcAft>
                <a:spcPts val="0"/>
              </a:spcAft>
              <a:buClr>
                <a:schemeClr val="dk1"/>
              </a:buClr>
              <a:buFont typeface="Arial"/>
              <a:buNone/>
              <a:defRPr sz="135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8404226" y="164307"/>
            <a:ext cx="493713" cy="273844"/>
          </a:xfrm>
          <a:prstGeom prst="rect">
            <a:avLst/>
          </a:prstGeom>
          <a:noFill/>
          <a:ln>
            <a:noFill/>
          </a:ln>
        </p:spPr>
        <p:txBody>
          <a:bodyPr lIns="91425" tIns="45700" rIns="91425" bIns="45700" anchor="ctr" anchorCtr="0">
            <a:noAutofit/>
          </a:bodyPr>
          <a:lstStyle/>
          <a:p>
            <a:pPr algn="r">
              <a:buClr>
                <a:schemeClr val="dk2"/>
              </a:buClr>
              <a:buSzPct val="25000"/>
            </a:pPr>
            <a:fld id="{00000000-1234-1234-1234-123412341234}" type="slidenum">
              <a:rPr lang="en-US" sz="900" smtClean="0">
                <a:solidFill>
                  <a:schemeClr val="dk2"/>
                </a:solidFill>
                <a:latin typeface="Trebuchet MS"/>
                <a:ea typeface="Trebuchet MS"/>
                <a:cs typeface="Trebuchet MS"/>
                <a:sym typeface="Trebuchet MS"/>
              </a:rPr>
              <a:pPr algn="r">
                <a:buClr>
                  <a:schemeClr val="dk2"/>
                </a:buClr>
                <a:buSzPct val="25000"/>
              </a:pPr>
              <a:t>‹#›</a:t>
            </a:fld>
            <a:endParaRPr lang="en-US" sz="900">
              <a:solidFill>
                <a:schemeClr val="dk2"/>
              </a:solidFill>
              <a:latin typeface="Trebuchet MS"/>
              <a:ea typeface="Trebuchet MS"/>
              <a:cs typeface="Trebuchet MS"/>
              <a:sym typeface="Trebuchet MS"/>
            </a:endParaRPr>
          </a:p>
        </p:txBody>
      </p:sp>
    </p:spTree>
    <p:extLst>
      <p:ext uri="{BB962C8B-B14F-4D97-AF65-F5344CB8AC3E}">
        <p14:creationId xmlns:p14="http://schemas.microsoft.com/office/powerpoint/2010/main" val="3878961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2"/>
        <p:cNvGrpSpPr/>
        <p:nvPr/>
      </p:nvGrpSpPr>
      <p:grpSpPr>
        <a:xfrm>
          <a:off x="0" y="0"/>
          <a:ext cx="0" cy="0"/>
          <a:chOff x="0" y="0"/>
          <a:chExt cx="0" cy="0"/>
        </a:xfrm>
      </p:grpSpPr>
      <p:sp>
        <p:nvSpPr>
          <p:cNvPr id="13" name="Shape 13"/>
          <p:cNvSpPr/>
          <p:nvPr/>
        </p:nvSpPr>
        <p:spPr>
          <a:xfrm>
            <a:off x="21892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4" name="Shape 14"/>
          <p:cNvSpPr/>
          <p:nvPr/>
        </p:nvSpPr>
        <p:spPr>
          <a:xfrm>
            <a:off x="-967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15" name="Shape 15"/>
          <p:cNvSpPr txBox="1">
            <a:spLocks noGrp="1"/>
          </p:cNvSpPr>
          <p:nvPr>
            <p:ph type="ctrTitle"/>
          </p:nvPr>
        </p:nvSpPr>
        <p:spPr>
          <a:xfrm>
            <a:off x="648300" y="1354750"/>
            <a:ext cx="3522300" cy="2989799"/>
          </a:xfrm>
          <a:prstGeom prst="rect">
            <a:avLst/>
          </a:prstGeom>
        </p:spPr>
        <p:txBody>
          <a:bodyPr lIns="91425" tIns="91425" rIns="91425" bIns="91425" anchor="b" anchorCtr="0"/>
          <a:lstStyle>
            <a:lvl1pPr lvl="0" rtl="0">
              <a:spcBef>
                <a:spcPts val="0"/>
              </a:spcBef>
              <a:buSzPct val="100000"/>
              <a:defRPr sz="3000"/>
            </a:lvl1pPr>
            <a:lvl2pPr lvl="1" rtl="0">
              <a:spcBef>
                <a:spcPts val="0"/>
              </a:spcBef>
              <a:buSzPct val="100000"/>
              <a:defRPr sz="3000"/>
            </a:lvl2pPr>
            <a:lvl3pPr lvl="2" rtl="0">
              <a:spcBef>
                <a:spcPts val="0"/>
              </a:spcBef>
              <a:buSzPct val="100000"/>
              <a:defRPr sz="3000"/>
            </a:lvl3pPr>
            <a:lvl4pPr lvl="3" rtl="0">
              <a:spcBef>
                <a:spcPts val="0"/>
              </a:spcBef>
              <a:buSzPct val="100000"/>
              <a:defRPr sz="3000"/>
            </a:lvl4pPr>
            <a:lvl5pPr lvl="4" rtl="0">
              <a:spcBef>
                <a:spcPts val="0"/>
              </a:spcBef>
              <a:buSzPct val="100000"/>
              <a:defRPr sz="3000"/>
            </a:lvl5pPr>
            <a:lvl6pPr lvl="5" rtl="0">
              <a:spcBef>
                <a:spcPts val="0"/>
              </a:spcBef>
              <a:buSzPct val="100000"/>
              <a:defRPr sz="3000"/>
            </a:lvl6pPr>
            <a:lvl7pPr lvl="6" rtl="0">
              <a:spcBef>
                <a:spcPts val="0"/>
              </a:spcBef>
              <a:buSzPct val="100000"/>
              <a:defRPr sz="3000"/>
            </a:lvl7pPr>
            <a:lvl8pPr lvl="7" rtl="0">
              <a:spcBef>
                <a:spcPts val="0"/>
              </a:spcBef>
              <a:buSzPct val="100000"/>
              <a:defRPr sz="3000"/>
            </a:lvl8pPr>
            <a:lvl9pPr lvl="8" rtl="0">
              <a:spcBef>
                <a:spcPts val="0"/>
              </a:spcBef>
              <a:buSzPct val="100000"/>
              <a:defRPr sz="3000"/>
            </a:lvl9pPr>
          </a:lstStyle>
          <a:p>
            <a:endParaRPr/>
          </a:p>
        </p:txBody>
      </p:sp>
      <p:sp>
        <p:nvSpPr>
          <p:cNvPr id="16" name="Shape 16"/>
          <p:cNvSpPr txBox="1">
            <a:spLocks noGrp="1"/>
          </p:cNvSpPr>
          <p:nvPr>
            <p:ph type="subTitle" idx="1"/>
          </p:nvPr>
        </p:nvSpPr>
        <p:spPr>
          <a:xfrm>
            <a:off x="6724950" y="3265700"/>
            <a:ext cx="1906199" cy="1031699"/>
          </a:xfrm>
          <a:prstGeom prst="rect">
            <a:avLst/>
          </a:prstGeom>
        </p:spPr>
        <p:txBody>
          <a:bodyPr lIns="91425" tIns="91425" rIns="91425" bIns="91425" anchor="b" anchorCtr="0"/>
          <a:lstStyle>
            <a:lvl1pPr lvl="0" algn="r" rtl="0">
              <a:spcBef>
                <a:spcPts val="0"/>
              </a:spcBef>
              <a:buClr>
                <a:srgbClr val="FFFFFF"/>
              </a:buClr>
              <a:buSzPct val="100000"/>
              <a:buNone/>
              <a:defRPr sz="1800">
                <a:solidFill>
                  <a:srgbClr val="FFFFFF"/>
                </a:solidFill>
              </a:defRPr>
            </a:lvl1pPr>
            <a:lvl2pPr lvl="1" algn="r" rtl="0">
              <a:spcBef>
                <a:spcPts val="0"/>
              </a:spcBef>
              <a:buClr>
                <a:srgbClr val="FFFFFF"/>
              </a:buClr>
              <a:buSzPct val="100000"/>
              <a:buNone/>
              <a:defRPr sz="1800">
                <a:solidFill>
                  <a:srgbClr val="FFFFFF"/>
                </a:solidFill>
              </a:defRPr>
            </a:lvl2pPr>
            <a:lvl3pPr lvl="2" algn="r" rtl="0">
              <a:spcBef>
                <a:spcPts val="0"/>
              </a:spcBef>
              <a:buClr>
                <a:srgbClr val="FFFFFF"/>
              </a:buClr>
              <a:buSzPct val="100000"/>
              <a:buNone/>
              <a:defRPr sz="1800">
                <a:solidFill>
                  <a:srgbClr val="FFFFFF"/>
                </a:solidFill>
              </a:defRPr>
            </a:lvl3pPr>
            <a:lvl4pPr lvl="3" algn="r" rtl="0">
              <a:spcBef>
                <a:spcPts val="0"/>
              </a:spcBef>
              <a:buClr>
                <a:srgbClr val="FFFFFF"/>
              </a:buClr>
              <a:buSzPct val="100000"/>
              <a:buNone/>
              <a:defRPr sz="1800">
                <a:solidFill>
                  <a:srgbClr val="FFFFFF"/>
                </a:solidFill>
              </a:defRPr>
            </a:lvl4pPr>
            <a:lvl5pPr lvl="4" algn="r" rtl="0">
              <a:spcBef>
                <a:spcPts val="0"/>
              </a:spcBef>
              <a:buClr>
                <a:srgbClr val="FFFFFF"/>
              </a:buClr>
              <a:buSzPct val="100000"/>
              <a:buNone/>
              <a:defRPr sz="1800">
                <a:solidFill>
                  <a:srgbClr val="FFFFFF"/>
                </a:solidFill>
              </a:defRPr>
            </a:lvl5pPr>
            <a:lvl6pPr lvl="5" algn="r" rtl="0">
              <a:spcBef>
                <a:spcPts val="0"/>
              </a:spcBef>
              <a:buClr>
                <a:srgbClr val="FFFFFF"/>
              </a:buClr>
              <a:buSzPct val="100000"/>
              <a:buNone/>
              <a:defRPr sz="1800">
                <a:solidFill>
                  <a:srgbClr val="FFFFFF"/>
                </a:solidFill>
              </a:defRPr>
            </a:lvl6pPr>
            <a:lvl7pPr lvl="6" algn="r" rtl="0">
              <a:spcBef>
                <a:spcPts val="0"/>
              </a:spcBef>
              <a:buClr>
                <a:srgbClr val="FFFFFF"/>
              </a:buClr>
              <a:buSzPct val="100000"/>
              <a:buNone/>
              <a:defRPr sz="1800">
                <a:solidFill>
                  <a:srgbClr val="FFFFFF"/>
                </a:solidFill>
              </a:defRPr>
            </a:lvl7pPr>
            <a:lvl8pPr lvl="7" algn="r" rtl="0">
              <a:spcBef>
                <a:spcPts val="0"/>
              </a:spcBef>
              <a:buClr>
                <a:srgbClr val="FFFFFF"/>
              </a:buClr>
              <a:buSzPct val="100000"/>
              <a:buNone/>
              <a:defRPr sz="1800">
                <a:solidFill>
                  <a:srgbClr val="FFFFFF"/>
                </a:solidFill>
              </a:defRPr>
            </a:lvl8pPr>
            <a:lvl9pPr lvl="8" algn="r" rtl="0">
              <a:spcBef>
                <a:spcPts val="0"/>
              </a:spcBef>
              <a:buClr>
                <a:srgbClr val="FFFFFF"/>
              </a:buClr>
              <a:buSzPct val="100000"/>
              <a:buNone/>
              <a:defRPr sz="1800">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Quote">
    <p:spTree>
      <p:nvGrpSpPr>
        <p:cNvPr id="1" name="Shape 26"/>
        <p:cNvGrpSpPr/>
        <p:nvPr/>
      </p:nvGrpSpPr>
      <p:grpSpPr>
        <a:xfrm>
          <a:off x="0" y="0"/>
          <a:ext cx="0" cy="0"/>
          <a:chOff x="0" y="0"/>
          <a:chExt cx="0" cy="0"/>
        </a:xfrm>
      </p:grpSpPr>
      <p:sp>
        <p:nvSpPr>
          <p:cNvPr id="27" name="Shape 27"/>
          <p:cNvSpPr/>
          <p:nvPr/>
        </p:nvSpPr>
        <p:spPr>
          <a:xfrm>
            <a:off x="22860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28" name="Shape 28"/>
          <p:cNvSpPr/>
          <p:nvPr/>
        </p:nvSpPr>
        <p:spPr>
          <a:xfrm>
            <a:off x="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
        <p:nvSpPr>
          <p:cNvPr id="29" name="Shape 29"/>
          <p:cNvSpPr txBox="1"/>
          <p:nvPr/>
        </p:nvSpPr>
        <p:spPr>
          <a:xfrm>
            <a:off x="799645" y="697674"/>
            <a:ext cx="1957200" cy="653699"/>
          </a:xfrm>
          <a:prstGeom prst="rect">
            <a:avLst/>
          </a:prstGeom>
          <a:noFill/>
          <a:ln>
            <a:noFill/>
          </a:ln>
        </p:spPr>
        <p:txBody>
          <a:bodyPr lIns="91425" tIns="91425" rIns="91425" bIns="91425" anchor="t" anchorCtr="0">
            <a:noAutofit/>
          </a:bodyPr>
          <a:lstStyle/>
          <a:p>
            <a:pPr lvl="0">
              <a:spcBef>
                <a:spcPts val="0"/>
              </a:spcBef>
              <a:buNone/>
            </a:pPr>
            <a:r>
              <a:rPr lang="en" sz="12000">
                <a:solidFill>
                  <a:srgbClr val="CCCCCC"/>
                </a:solidFill>
                <a:latin typeface="Montserrat"/>
                <a:ea typeface="Montserrat"/>
                <a:cs typeface="Montserrat"/>
                <a:sym typeface="Montserrat"/>
              </a:rPr>
              <a:t>“</a:t>
            </a:r>
          </a:p>
        </p:txBody>
      </p:sp>
      <p:sp>
        <p:nvSpPr>
          <p:cNvPr id="30" name="Shape 30"/>
          <p:cNvSpPr txBox="1">
            <a:spLocks noGrp="1"/>
          </p:cNvSpPr>
          <p:nvPr>
            <p:ph type="body" idx="1"/>
          </p:nvPr>
        </p:nvSpPr>
        <p:spPr>
          <a:xfrm>
            <a:off x="838250" y="1657350"/>
            <a:ext cx="5324100" cy="2255700"/>
          </a:xfrm>
          <a:prstGeom prst="rect">
            <a:avLst/>
          </a:prstGeom>
        </p:spPr>
        <p:txBody>
          <a:bodyPr lIns="91425" tIns="91425" rIns="91425" bIns="91425" anchor="t" anchorCtr="0"/>
          <a:lstStyle>
            <a:lvl1pPr lvl="0" rtl="0">
              <a:spcBef>
                <a:spcPts val="0"/>
              </a:spcBef>
              <a:buSzPct val="100000"/>
              <a:buFont typeface="Montserrat"/>
              <a:defRPr sz="2400">
                <a:latin typeface="Montserrat"/>
                <a:ea typeface="Montserrat"/>
                <a:cs typeface="Montserrat"/>
                <a:sym typeface="Montserrat"/>
              </a:defRPr>
            </a:lvl1pPr>
            <a:lvl2pPr lvl="1" rtl="0">
              <a:spcBef>
                <a:spcPts val="0"/>
              </a:spcBef>
              <a:buSzPct val="100000"/>
              <a:buFont typeface="Montserrat"/>
              <a:defRPr sz="2400">
                <a:latin typeface="Montserrat"/>
                <a:ea typeface="Montserrat"/>
                <a:cs typeface="Montserrat"/>
                <a:sym typeface="Montserrat"/>
              </a:defRPr>
            </a:lvl2pPr>
            <a:lvl3pPr lvl="2" rtl="0">
              <a:spcBef>
                <a:spcPts val="0"/>
              </a:spcBef>
              <a:buSzPct val="100000"/>
              <a:buFont typeface="Montserrat"/>
              <a:defRPr sz="2400">
                <a:latin typeface="Montserrat"/>
                <a:ea typeface="Montserrat"/>
                <a:cs typeface="Montserrat"/>
                <a:sym typeface="Montserrat"/>
              </a:defRPr>
            </a:lvl3pPr>
            <a:lvl4pPr lvl="3" rtl="0">
              <a:spcBef>
                <a:spcPts val="0"/>
              </a:spcBef>
              <a:buSzPct val="100000"/>
              <a:buFont typeface="Montserrat"/>
              <a:defRPr sz="2400">
                <a:latin typeface="Montserrat"/>
                <a:ea typeface="Montserrat"/>
                <a:cs typeface="Montserrat"/>
                <a:sym typeface="Montserrat"/>
              </a:defRPr>
            </a:lvl4pPr>
            <a:lvl5pPr lvl="4" rtl="0">
              <a:spcBef>
                <a:spcPts val="0"/>
              </a:spcBef>
              <a:buSzPct val="100000"/>
              <a:buFont typeface="Montserrat"/>
              <a:defRPr sz="2400">
                <a:latin typeface="Montserrat"/>
                <a:ea typeface="Montserrat"/>
                <a:cs typeface="Montserrat"/>
                <a:sym typeface="Montserrat"/>
              </a:defRPr>
            </a:lvl5pPr>
            <a:lvl6pPr lvl="5" rtl="0">
              <a:spcBef>
                <a:spcPts val="0"/>
              </a:spcBef>
              <a:buSzPct val="100000"/>
              <a:buFont typeface="Montserrat"/>
              <a:defRPr sz="2400">
                <a:latin typeface="Montserrat"/>
                <a:ea typeface="Montserrat"/>
                <a:cs typeface="Montserrat"/>
                <a:sym typeface="Montserrat"/>
              </a:defRPr>
            </a:lvl6pPr>
            <a:lvl7pPr lvl="6" rtl="0">
              <a:spcBef>
                <a:spcPts val="0"/>
              </a:spcBef>
              <a:buSzPct val="100000"/>
              <a:buFont typeface="Montserrat"/>
              <a:defRPr sz="2400">
                <a:latin typeface="Montserrat"/>
                <a:ea typeface="Montserrat"/>
                <a:cs typeface="Montserrat"/>
                <a:sym typeface="Montserrat"/>
              </a:defRPr>
            </a:lvl7pPr>
            <a:lvl8pPr lvl="7" rtl="0">
              <a:spcBef>
                <a:spcPts val="0"/>
              </a:spcBef>
              <a:buSzPct val="100000"/>
              <a:buFont typeface="Montserrat"/>
              <a:defRPr sz="2400">
                <a:latin typeface="Montserrat"/>
                <a:ea typeface="Montserrat"/>
                <a:cs typeface="Montserrat"/>
                <a:sym typeface="Montserrat"/>
              </a:defRPr>
            </a:lvl8pPr>
            <a:lvl9pPr lvl="8" rtl="0">
              <a:spcBef>
                <a:spcPts val="0"/>
              </a:spcBef>
              <a:buSzPct val="100000"/>
              <a:buFont typeface="Montserrat"/>
              <a:defRPr sz="2400">
                <a:latin typeface="Montserrat"/>
                <a:ea typeface="Montserrat"/>
                <a:cs typeface="Montserrat"/>
                <a:sym typeface="Montserrat"/>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31"/>
        <p:cNvGrpSpPr/>
        <p:nvPr/>
      </p:nvGrpSpPr>
      <p:grpSpPr>
        <a:xfrm>
          <a:off x="0" y="0"/>
          <a:ext cx="0" cy="0"/>
          <a:chOff x="0" y="0"/>
          <a:chExt cx="0" cy="0"/>
        </a:xfrm>
      </p:grpSpPr>
      <p:sp>
        <p:nvSpPr>
          <p:cNvPr id="32" name="Shape 32"/>
          <p:cNvSpPr/>
          <p:nvPr/>
        </p:nvSpPr>
        <p:spPr>
          <a:xfrm>
            <a:off x="22860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33" name="Shape 33"/>
          <p:cNvSpPr/>
          <p:nvPr/>
        </p:nvSpPr>
        <p:spPr>
          <a:xfrm>
            <a:off x="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
        <p:nvSpPr>
          <p:cNvPr id="34" name="Shape 34"/>
          <p:cNvSpPr txBox="1">
            <a:spLocks noGrp="1"/>
          </p:cNvSpPr>
          <p:nvPr>
            <p:ph type="title"/>
          </p:nvPr>
        </p:nvSpPr>
        <p:spPr>
          <a:xfrm>
            <a:off x="838350" y="893500"/>
            <a:ext cx="5324100" cy="485699"/>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5" name="Shape 35"/>
          <p:cNvSpPr txBox="1">
            <a:spLocks noGrp="1"/>
          </p:cNvSpPr>
          <p:nvPr>
            <p:ph type="body" idx="1"/>
          </p:nvPr>
        </p:nvSpPr>
        <p:spPr>
          <a:xfrm>
            <a:off x="838250" y="1504950"/>
            <a:ext cx="5324100" cy="2255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6"/>
        <p:cNvGrpSpPr/>
        <p:nvPr/>
      </p:nvGrpSpPr>
      <p:grpSpPr>
        <a:xfrm>
          <a:off x="0" y="0"/>
          <a:ext cx="0" cy="0"/>
          <a:chOff x="0" y="0"/>
          <a:chExt cx="0" cy="0"/>
        </a:xfrm>
      </p:grpSpPr>
      <p:sp>
        <p:nvSpPr>
          <p:cNvPr id="37" name="Shape 37"/>
          <p:cNvSpPr/>
          <p:nvPr/>
        </p:nvSpPr>
        <p:spPr>
          <a:xfrm>
            <a:off x="22860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38" name="Shape 38"/>
          <p:cNvSpPr/>
          <p:nvPr/>
        </p:nvSpPr>
        <p:spPr>
          <a:xfrm>
            <a:off x="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
        <p:nvSpPr>
          <p:cNvPr id="39" name="Shape 39"/>
          <p:cNvSpPr txBox="1">
            <a:spLocks noGrp="1"/>
          </p:cNvSpPr>
          <p:nvPr>
            <p:ph type="title"/>
          </p:nvPr>
        </p:nvSpPr>
        <p:spPr>
          <a:xfrm>
            <a:off x="841000" y="969700"/>
            <a:ext cx="4801499" cy="4095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body" idx="1"/>
          </p:nvPr>
        </p:nvSpPr>
        <p:spPr>
          <a:xfrm>
            <a:off x="841000" y="1578025"/>
            <a:ext cx="2671800" cy="24333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1" name="Shape 41"/>
          <p:cNvSpPr txBox="1">
            <a:spLocks noGrp="1"/>
          </p:cNvSpPr>
          <p:nvPr>
            <p:ph type="body" idx="2"/>
          </p:nvPr>
        </p:nvSpPr>
        <p:spPr>
          <a:xfrm>
            <a:off x="3673842" y="1578025"/>
            <a:ext cx="2671800" cy="24333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42"/>
        <p:cNvGrpSpPr/>
        <p:nvPr/>
      </p:nvGrpSpPr>
      <p:grpSpPr>
        <a:xfrm>
          <a:off x="0" y="0"/>
          <a:ext cx="0" cy="0"/>
          <a:chOff x="0" y="0"/>
          <a:chExt cx="0" cy="0"/>
        </a:xfrm>
      </p:grpSpPr>
      <p:sp>
        <p:nvSpPr>
          <p:cNvPr id="43" name="Shape 43"/>
          <p:cNvSpPr/>
          <p:nvPr/>
        </p:nvSpPr>
        <p:spPr>
          <a:xfrm>
            <a:off x="22860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44" name="Shape 44"/>
          <p:cNvSpPr/>
          <p:nvPr/>
        </p:nvSpPr>
        <p:spPr>
          <a:xfrm>
            <a:off x="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
        <p:nvSpPr>
          <p:cNvPr id="45" name="Shape 45"/>
          <p:cNvSpPr txBox="1">
            <a:spLocks noGrp="1"/>
          </p:cNvSpPr>
          <p:nvPr>
            <p:ph type="title"/>
          </p:nvPr>
        </p:nvSpPr>
        <p:spPr>
          <a:xfrm>
            <a:off x="841000" y="969700"/>
            <a:ext cx="4801499" cy="409500"/>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6" name="Shape 46"/>
          <p:cNvSpPr txBox="1">
            <a:spLocks noGrp="1"/>
          </p:cNvSpPr>
          <p:nvPr>
            <p:ph type="body" idx="1"/>
          </p:nvPr>
        </p:nvSpPr>
        <p:spPr>
          <a:xfrm>
            <a:off x="841000" y="1600975"/>
            <a:ext cx="2094900" cy="2410499"/>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47" name="Shape 47"/>
          <p:cNvSpPr txBox="1">
            <a:spLocks noGrp="1"/>
          </p:cNvSpPr>
          <p:nvPr>
            <p:ph type="body" idx="2"/>
          </p:nvPr>
        </p:nvSpPr>
        <p:spPr>
          <a:xfrm>
            <a:off x="3043281" y="1600975"/>
            <a:ext cx="2094900" cy="2410499"/>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48" name="Shape 48"/>
          <p:cNvSpPr txBox="1">
            <a:spLocks noGrp="1"/>
          </p:cNvSpPr>
          <p:nvPr>
            <p:ph type="body" idx="3"/>
          </p:nvPr>
        </p:nvSpPr>
        <p:spPr>
          <a:xfrm>
            <a:off x="5245562" y="1600975"/>
            <a:ext cx="2094900" cy="2410499"/>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9"/>
        <p:cNvGrpSpPr/>
        <p:nvPr/>
      </p:nvGrpSpPr>
      <p:grpSpPr>
        <a:xfrm>
          <a:off x="0" y="0"/>
          <a:ext cx="0" cy="0"/>
          <a:chOff x="0" y="0"/>
          <a:chExt cx="0" cy="0"/>
        </a:xfrm>
      </p:grpSpPr>
      <p:sp>
        <p:nvSpPr>
          <p:cNvPr id="50" name="Shape 50"/>
          <p:cNvSpPr/>
          <p:nvPr/>
        </p:nvSpPr>
        <p:spPr>
          <a:xfrm>
            <a:off x="22860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51" name="Shape 51"/>
          <p:cNvSpPr/>
          <p:nvPr/>
        </p:nvSpPr>
        <p:spPr>
          <a:xfrm>
            <a:off x="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
        <p:nvSpPr>
          <p:cNvPr id="52" name="Shape 52"/>
          <p:cNvSpPr txBox="1">
            <a:spLocks noGrp="1"/>
          </p:cNvSpPr>
          <p:nvPr>
            <p:ph type="title"/>
          </p:nvPr>
        </p:nvSpPr>
        <p:spPr>
          <a:xfrm>
            <a:off x="841000" y="969700"/>
            <a:ext cx="4801499" cy="4095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53"/>
        <p:cNvGrpSpPr/>
        <p:nvPr/>
      </p:nvGrpSpPr>
      <p:grpSpPr>
        <a:xfrm>
          <a:off x="0" y="0"/>
          <a:ext cx="0" cy="0"/>
          <a:chOff x="0" y="0"/>
          <a:chExt cx="0" cy="0"/>
        </a:xfrm>
      </p:grpSpPr>
      <p:sp>
        <p:nvSpPr>
          <p:cNvPr id="54" name="Shape 54"/>
          <p:cNvSpPr/>
          <p:nvPr/>
        </p:nvSpPr>
        <p:spPr>
          <a:xfrm>
            <a:off x="22860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55" name="Shape 55"/>
          <p:cNvSpPr/>
          <p:nvPr/>
        </p:nvSpPr>
        <p:spPr>
          <a:xfrm>
            <a:off x="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
        <p:nvSpPr>
          <p:cNvPr id="56" name="Shape 56"/>
          <p:cNvSpPr txBox="1">
            <a:spLocks noGrp="1"/>
          </p:cNvSpPr>
          <p:nvPr>
            <p:ph type="body" idx="1"/>
          </p:nvPr>
        </p:nvSpPr>
        <p:spPr>
          <a:xfrm>
            <a:off x="841000" y="4025300"/>
            <a:ext cx="7845899" cy="519599"/>
          </a:xfrm>
          <a:prstGeom prst="rect">
            <a:avLst/>
          </a:prstGeom>
        </p:spPr>
        <p:txBody>
          <a:bodyPr lIns="91425" tIns="91425" rIns="91425" bIns="91425" anchor="b" anchorCtr="0"/>
          <a:lstStyle>
            <a:lvl1pPr lvl="0">
              <a:spcBef>
                <a:spcPts val="360"/>
              </a:spcBef>
              <a:buNone/>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7"/>
        <p:cNvGrpSpPr/>
        <p:nvPr/>
      </p:nvGrpSpPr>
      <p:grpSpPr>
        <a:xfrm>
          <a:off x="0" y="0"/>
          <a:ext cx="0" cy="0"/>
          <a:chOff x="0" y="0"/>
          <a:chExt cx="0" cy="0"/>
        </a:xfrm>
      </p:grpSpPr>
      <p:sp>
        <p:nvSpPr>
          <p:cNvPr id="58" name="Shape 58"/>
          <p:cNvSpPr/>
          <p:nvPr/>
        </p:nvSpPr>
        <p:spPr>
          <a:xfrm>
            <a:off x="22860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59" name="Shape 59"/>
          <p:cNvSpPr/>
          <p:nvPr/>
        </p:nvSpPr>
        <p:spPr>
          <a:xfrm>
            <a:off x="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8BC34A"/>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741100"/>
            <a:ext cx="5185199" cy="474599"/>
          </a:xfrm>
          <a:prstGeom prst="rect">
            <a:avLst/>
          </a:prstGeom>
          <a:noFill/>
          <a:ln>
            <a:noFill/>
          </a:ln>
        </p:spPr>
        <p:txBody>
          <a:bodyPr lIns="91425" tIns="91425" rIns="91425" bIns="91425" anchor="b" anchorCtr="0"/>
          <a:lstStyle>
            <a:lvl1pPr lvl="0">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1pPr>
            <a:lvl2pPr lvl="1">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2pPr>
            <a:lvl3pPr lvl="2">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3pPr>
            <a:lvl4pPr lvl="3">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4pPr>
            <a:lvl5pPr lvl="4">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5pPr>
            <a:lvl6pPr lvl="5">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6pPr>
            <a:lvl7pPr lvl="6">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7pPr>
            <a:lvl8pPr lvl="7">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8pPr>
            <a:lvl9pPr lvl="8">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457200" y="1352550"/>
            <a:ext cx="5185199" cy="2255700"/>
          </a:xfrm>
          <a:prstGeom prst="rect">
            <a:avLst/>
          </a:prstGeom>
          <a:noFill/>
          <a:ln>
            <a:noFill/>
          </a:ln>
        </p:spPr>
        <p:txBody>
          <a:bodyPr lIns="91425" tIns="91425" rIns="91425" bIns="91425" anchor="t" anchorCtr="0"/>
          <a:lstStyle>
            <a:lvl1pPr lvl="0">
              <a:spcBef>
                <a:spcPts val="600"/>
              </a:spcBef>
              <a:buClr>
                <a:srgbClr val="666666"/>
              </a:buClr>
              <a:buSzPct val="100000"/>
              <a:buFont typeface="Karla"/>
              <a:buChar char="▸"/>
              <a:defRPr sz="2000">
                <a:solidFill>
                  <a:srgbClr val="666666"/>
                </a:solidFill>
                <a:latin typeface="Karla"/>
                <a:ea typeface="Karla"/>
                <a:cs typeface="Karla"/>
                <a:sym typeface="Karla"/>
              </a:defRPr>
            </a:lvl1pPr>
            <a:lvl2pPr lvl="1">
              <a:spcBef>
                <a:spcPts val="480"/>
              </a:spcBef>
              <a:buClr>
                <a:srgbClr val="666666"/>
              </a:buClr>
              <a:buSzPct val="100000"/>
              <a:buFont typeface="Karla"/>
              <a:buChar char="▹"/>
              <a:defRPr sz="2000">
                <a:solidFill>
                  <a:srgbClr val="666666"/>
                </a:solidFill>
                <a:latin typeface="Karla"/>
                <a:ea typeface="Karla"/>
                <a:cs typeface="Karla"/>
                <a:sym typeface="Karla"/>
              </a:defRPr>
            </a:lvl2pPr>
            <a:lvl3pPr lvl="2">
              <a:spcBef>
                <a:spcPts val="480"/>
              </a:spcBef>
              <a:buClr>
                <a:srgbClr val="666666"/>
              </a:buClr>
              <a:buSzPct val="100000"/>
              <a:buFont typeface="Karla"/>
              <a:buChar char="▹"/>
              <a:defRPr sz="2000">
                <a:solidFill>
                  <a:srgbClr val="666666"/>
                </a:solidFill>
                <a:latin typeface="Karla"/>
                <a:ea typeface="Karla"/>
                <a:cs typeface="Karla"/>
                <a:sym typeface="Karla"/>
              </a:defRPr>
            </a:lvl3pPr>
            <a:lvl4pPr lvl="3">
              <a:spcBef>
                <a:spcPts val="360"/>
              </a:spcBef>
              <a:buClr>
                <a:srgbClr val="666666"/>
              </a:buClr>
              <a:buSzPct val="100000"/>
              <a:buFont typeface="Karla"/>
              <a:defRPr sz="2000">
                <a:solidFill>
                  <a:srgbClr val="666666"/>
                </a:solidFill>
                <a:latin typeface="Karla"/>
                <a:ea typeface="Karla"/>
                <a:cs typeface="Karla"/>
                <a:sym typeface="Karla"/>
              </a:defRPr>
            </a:lvl4pPr>
            <a:lvl5pPr lvl="4">
              <a:spcBef>
                <a:spcPts val="360"/>
              </a:spcBef>
              <a:buClr>
                <a:srgbClr val="666666"/>
              </a:buClr>
              <a:buSzPct val="100000"/>
              <a:buFont typeface="Karla"/>
              <a:defRPr sz="2000">
                <a:solidFill>
                  <a:srgbClr val="666666"/>
                </a:solidFill>
                <a:latin typeface="Karla"/>
                <a:ea typeface="Karla"/>
                <a:cs typeface="Karla"/>
                <a:sym typeface="Karla"/>
              </a:defRPr>
            </a:lvl5pPr>
            <a:lvl6pPr lvl="5">
              <a:spcBef>
                <a:spcPts val="360"/>
              </a:spcBef>
              <a:buClr>
                <a:srgbClr val="666666"/>
              </a:buClr>
              <a:buSzPct val="100000"/>
              <a:buFont typeface="Karla"/>
              <a:defRPr sz="2000">
                <a:solidFill>
                  <a:srgbClr val="666666"/>
                </a:solidFill>
                <a:latin typeface="Karla"/>
                <a:ea typeface="Karla"/>
                <a:cs typeface="Karla"/>
                <a:sym typeface="Karla"/>
              </a:defRPr>
            </a:lvl6pPr>
            <a:lvl7pPr lvl="6">
              <a:spcBef>
                <a:spcPts val="360"/>
              </a:spcBef>
              <a:buClr>
                <a:srgbClr val="666666"/>
              </a:buClr>
              <a:buSzPct val="100000"/>
              <a:buFont typeface="Karla"/>
              <a:defRPr sz="2000">
                <a:solidFill>
                  <a:srgbClr val="666666"/>
                </a:solidFill>
                <a:latin typeface="Karla"/>
                <a:ea typeface="Karla"/>
                <a:cs typeface="Karla"/>
                <a:sym typeface="Karla"/>
              </a:defRPr>
            </a:lvl7pPr>
            <a:lvl8pPr lvl="7">
              <a:spcBef>
                <a:spcPts val="360"/>
              </a:spcBef>
              <a:buClr>
                <a:srgbClr val="666666"/>
              </a:buClr>
              <a:buSzPct val="100000"/>
              <a:buFont typeface="Karla"/>
              <a:defRPr sz="2000">
                <a:solidFill>
                  <a:srgbClr val="666666"/>
                </a:solidFill>
                <a:latin typeface="Karla"/>
                <a:ea typeface="Karla"/>
                <a:cs typeface="Karla"/>
                <a:sym typeface="Karla"/>
              </a:defRPr>
            </a:lvl8pPr>
            <a:lvl9pPr lvl="8">
              <a:spcBef>
                <a:spcPts val="360"/>
              </a:spcBef>
              <a:buClr>
                <a:srgbClr val="666666"/>
              </a:buClr>
              <a:buSzPct val="100000"/>
              <a:buFont typeface="Karla"/>
              <a:defRPr sz="2000">
                <a:solidFill>
                  <a:srgbClr val="666666"/>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9.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CD4"/>
        </a:solidFill>
        <a:effectLst/>
      </p:bgPr>
    </p:bg>
    <p:spTree>
      <p:nvGrpSpPr>
        <p:cNvPr id="1" name="Shape 64"/>
        <p:cNvGrpSpPr/>
        <p:nvPr/>
      </p:nvGrpSpPr>
      <p:grpSpPr>
        <a:xfrm>
          <a:off x="0" y="0"/>
          <a:ext cx="0" cy="0"/>
          <a:chOff x="0" y="0"/>
          <a:chExt cx="0" cy="0"/>
        </a:xfrm>
      </p:grpSpPr>
      <p:sp>
        <p:nvSpPr>
          <p:cNvPr id="65" name="Shape 65"/>
          <p:cNvSpPr txBox="1">
            <a:spLocks noGrp="1"/>
          </p:cNvSpPr>
          <p:nvPr>
            <p:ph type="ctrTitle"/>
          </p:nvPr>
        </p:nvSpPr>
        <p:spPr>
          <a:xfrm>
            <a:off x="148100" y="3961500"/>
            <a:ext cx="4917300" cy="1182000"/>
          </a:xfrm>
          <a:prstGeom prst="rect">
            <a:avLst/>
          </a:prstGeom>
        </p:spPr>
        <p:txBody>
          <a:bodyPr lIns="91425" tIns="91425" rIns="91425" bIns="91425" anchor="b" anchorCtr="0">
            <a:noAutofit/>
          </a:bodyPr>
          <a:lstStyle/>
          <a:p>
            <a:pPr lvl="0">
              <a:spcBef>
                <a:spcPts val="0"/>
              </a:spcBef>
              <a:buNone/>
            </a:pPr>
            <a:r>
              <a:rPr lang="en" sz="2400" dirty="0">
                <a:solidFill>
                  <a:srgbClr val="00BCD4"/>
                </a:solidFill>
              </a:rPr>
              <a:t>VIP 3.0</a:t>
            </a:r>
            <a:br>
              <a:rPr lang="en" sz="2400" dirty="0">
                <a:solidFill>
                  <a:srgbClr val="00BCD4"/>
                </a:solidFill>
              </a:rPr>
            </a:br>
            <a:r>
              <a:rPr lang="en" sz="2400" dirty="0">
                <a:solidFill>
                  <a:srgbClr val="00BCD4"/>
                </a:solidFill>
              </a:rPr>
              <a:t>Team Member(s): </a:t>
            </a:r>
            <a:r>
              <a:rPr lang="en" sz="2400" dirty="0"/>
              <a:t> </a:t>
            </a:r>
            <a:r>
              <a:rPr lang="en-US" sz="2400" dirty="0" smtClean="0"/>
              <a:t>M</a:t>
            </a:r>
            <a:r>
              <a:rPr lang="en" sz="2400" dirty="0" smtClean="0"/>
              <a:t>ichael Martinez, Vladan </a:t>
            </a:r>
            <a:r>
              <a:rPr lang="en" sz="2400" dirty="0"/>
              <a:t>Lalovic, Johnatan </a:t>
            </a:r>
            <a:r>
              <a:rPr lang="en" sz="2400" dirty="0" smtClean="0"/>
              <a:t>Jensen, </a:t>
            </a:r>
            <a:r>
              <a:rPr lang="en" sz="2400" dirty="0"/>
              <a:t>Daniel Lopez</a:t>
            </a:r>
            <a:r>
              <a:rPr lang="en" sz="2400" dirty="0">
                <a:solidFill>
                  <a:srgbClr val="00BCD4"/>
                </a:solidFill>
              </a:rPr>
              <a:t/>
            </a:r>
            <a:br>
              <a:rPr lang="en" sz="2400" dirty="0">
                <a:solidFill>
                  <a:srgbClr val="00BCD4"/>
                </a:solidFill>
              </a:rPr>
            </a:br>
            <a:r>
              <a:rPr lang="en" sz="2400" dirty="0">
                <a:solidFill>
                  <a:srgbClr val="00BCD4"/>
                </a:solidFill>
              </a:rPr>
              <a:t>Product Owner(s): </a:t>
            </a:r>
            <a:r>
              <a:rPr lang="en" sz="2400" dirty="0"/>
              <a:t>Masoud Sadjadi, Mohsen Taheri, Maral Kargarmoakhar</a:t>
            </a:r>
          </a:p>
        </p:txBody>
      </p:sp>
      <p:sp>
        <p:nvSpPr>
          <p:cNvPr id="66" name="Shape 66"/>
          <p:cNvSpPr txBox="1">
            <a:spLocks noGrp="1"/>
          </p:cNvSpPr>
          <p:nvPr>
            <p:ph type="ctrTitle"/>
          </p:nvPr>
        </p:nvSpPr>
        <p:spPr>
          <a:xfrm>
            <a:off x="148100" y="474075"/>
            <a:ext cx="4491000" cy="1182000"/>
          </a:xfrm>
          <a:prstGeom prst="rect">
            <a:avLst/>
          </a:prstGeom>
        </p:spPr>
        <p:txBody>
          <a:bodyPr lIns="91425" tIns="91425" rIns="91425" bIns="91425" anchor="b" anchorCtr="0">
            <a:noAutofit/>
          </a:bodyPr>
          <a:lstStyle/>
          <a:p>
            <a:pPr lvl="0">
              <a:spcBef>
                <a:spcPts val="0"/>
              </a:spcBef>
              <a:buNone/>
            </a:pPr>
            <a:r>
              <a:rPr lang="en" sz="3000" dirty="0"/>
              <a:t>Senior Project </a:t>
            </a:r>
          </a:p>
          <a:p>
            <a:pPr lvl="0">
              <a:spcBef>
                <a:spcPts val="0"/>
              </a:spcBef>
              <a:buNone/>
            </a:pPr>
            <a:r>
              <a:rPr lang="en" sz="3000" dirty="0"/>
              <a:t>Final Presentation</a:t>
            </a:r>
          </a:p>
          <a:p>
            <a:pPr lvl="0" rtl="0">
              <a:spcBef>
                <a:spcPts val="0"/>
              </a:spcBef>
              <a:buClr>
                <a:schemeClr val="dk1"/>
              </a:buClr>
              <a:buSzPct val="36666"/>
              <a:buFont typeface="Arial"/>
              <a:buNone/>
            </a:pPr>
            <a:r>
              <a:rPr lang="en" sz="3000" dirty="0"/>
              <a:t>Summer 2016</a:t>
            </a:r>
          </a:p>
        </p:txBody>
      </p:sp>
      <p:sp>
        <p:nvSpPr>
          <p:cNvPr id="67" name="Shape 67"/>
          <p:cNvSpPr txBox="1"/>
          <p:nvPr/>
        </p:nvSpPr>
        <p:spPr>
          <a:xfrm>
            <a:off x="4369850" y="202050"/>
            <a:ext cx="4980000" cy="1623000"/>
          </a:xfrm>
          <a:prstGeom prst="rect">
            <a:avLst/>
          </a:prstGeom>
          <a:noFill/>
          <a:ln>
            <a:noFill/>
          </a:ln>
        </p:spPr>
        <p:txBody>
          <a:bodyPr lIns="91425" tIns="91425" rIns="91425" bIns="91425" anchor="t" anchorCtr="0">
            <a:noAutofit/>
          </a:bodyPr>
          <a:lstStyle/>
          <a:p>
            <a:pPr lvl="0">
              <a:spcBef>
                <a:spcPts val="0"/>
              </a:spcBef>
              <a:buClr>
                <a:schemeClr val="dk1"/>
              </a:buClr>
              <a:buFont typeface="Arial"/>
              <a:buNone/>
            </a:pPr>
            <a:r>
              <a:rPr lang="en" b="1">
                <a:solidFill>
                  <a:srgbClr val="FFFFFF"/>
                </a:solidFill>
                <a:latin typeface="Montserrat"/>
                <a:ea typeface="Montserrat"/>
                <a:cs typeface="Montserrat"/>
                <a:sym typeface="Montserrat"/>
              </a:rPr>
              <a:t>School of Computing and Information Sciences</a:t>
            </a:r>
            <a:br>
              <a:rPr lang="en" b="1">
                <a:solidFill>
                  <a:srgbClr val="FFFFFF"/>
                </a:solidFill>
                <a:latin typeface="Montserrat"/>
                <a:ea typeface="Montserrat"/>
                <a:cs typeface="Montserrat"/>
                <a:sym typeface="Montserrat"/>
              </a:rPr>
            </a:br>
            <a:r>
              <a:rPr lang="en" b="1">
                <a:solidFill>
                  <a:srgbClr val="FFFFFF"/>
                </a:solidFill>
                <a:latin typeface="Montserrat"/>
                <a:ea typeface="Montserrat"/>
                <a:cs typeface="Montserrat"/>
                <a:sym typeface="Montserrat"/>
              </a:rPr>
              <a:t>Florida International University</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Shape 222"/>
          <p:cNvSpPr txBox="1">
            <a:spLocks noGrp="1"/>
          </p:cNvSpPr>
          <p:nvPr>
            <p:ph type="title" idx="4294967295"/>
          </p:nvPr>
        </p:nvSpPr>
        <p:spPr>
          <a:xfrm>
            <a:off x="0" y="195263"/>
            <a:ext cx="5686425" cy="784225"/>
          </a:xfrm>
          <a:prstGeom prst="rect">
            <a:avLst/>
          </a:prstGeom>
          <a:noFill/>
          <a:ln>
            <a:noFill/>
          </a:ln>
        </p:spPr>
        <p:txBody>
          <a:bodyPr lIns="68569" tIns="68569" rIns="68569" bIns="68569" anchor="b" anchorCtr="0">
            <a:noAutofit/>
          </a:bodyPr>
          <a:lstStyle/>
          <a:p>
            <a:pPr algn="ctr">
              <a:buSzPct val="25000"/>
            </a:pPr>
            <a:r>
              <a:rPr lang="en-US"/>
              <a:t>Change User’s Project</a:t>
            </a:r>
          </a:p>
        </p:txBody>
      </p:sp>
      <p:pic>
        <p:nvPicPr>
          <p:cNvPr id="223" name="Shape 223"/>
          <p:cNvPicPr preferRelativeResize="0"/>
          <p:nvPr/>
        </p:nvPicPr>
        <p:blipFill rotWithShape="1">
          <a:blip r:embed="rId3">
            <a:alphaModFix/>
          </a:blip>
          <a:srcRect/>
          <a:stretch/>
        </p:blipFill>
        <p:spPr>
          <a:xfrm>
            <a:off x="136321" y="1041964"/>
            <a:ext cx="6858000" cy="3564640"/>
          </a:xfrm>
          <a:prstGeom prst="rect">
            <a:avLst/>
          </a:prstGeom>
          <a:noFill/>
          <a:ln>
            <a:noFill/>
          </a:ln>
        </p:spPr>
      </p:pic>
    </p:spTree>
    <p:extLst>
      <p:ext uri="{BB962C8B-B14F-4D97-AF65-F5344CB8AC3E}">
        <p14:creationId xmlns:p14="http://schemas.microsoft.com/office/powerpoint/2010/main" val="3796676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Shape 230"/>
          <p:cNvSpPr txBox="1">
            <a:spLocks noGrp="1"/>
          </p:cNvSpPr>
          <p:nvPr>
            <p:ph type="title"/>
          </p:nvPr>
        </p:nvSpPr>
        <p:spPr>
          <a:xfrm>
            <a:off x="1727597" y="285751"/>
            <a:ext cx="5687550" cy="783449"/>
          </a:xfrm>
          <a:prstGeom prst="rect">
            <a:avLst/>
          </a:prstGeom>
          <a:noFill/>
          <a:ln>
            <a:noFill/>
          </a:ln>
        </p:spPr>
        <p:txBody>
          <a:bodyPr lIns="68569" tIns="34275" rIns="68569" bIns="34275" anchor="b" anchorCtr="0">
            <a:noAutofit/>
          </a:bodyPr>
          <a:lstStyle/>
          <a:p>
            <a:pPr algn="ctr">
              <a:buSzPct val="25000"/>
            </a:pPr>
            <a:r>
              <a:rPr lang="en-US" b="1"/>
              <a:t>User Story #977: </a:t>
            </a:r>
            <a:br>
              <a:rPr lang="en-US" b="1"/>
            </a:br>
            <a:r>
              <a:rPr lang="en-US" sz="1800" b="1"/>
              <a:t>Create Review Project Proposal Page</a:t>
            </a:r>
          </a:p>
        </p:txBody>
      </p:sp>
      <p:sp>
        <p:nvSpPr>
          <p:cNvPr id="231" name="Shape 231"/>
          <p:cNvSpPr txBox="1">
            <a:spLocks noGrp="1"/>
          </p:cNvSpPr>
          <p:nvPr>
            <p:ph type="body" idx="1"/>
          </p:nvPr>
        </p:nvSpPr>
        <p:spPr>
          <a:xfrm>
            <a:off x="1727597" y="677476"/>
            <a:ext cx="5687550" cy="3156299"/>
          </a:xfrm>
          <a:prstGeom prst="rect">
            <a:avLst/>
          </a:prstGeom>
          <a:noFill/>
          <a:ln>
            <a:noFill/>
          </a:ln>
        </p:spPr>
        <p:txBody>
          <a:bodyPr lIns="68569" tIns="34275" rIns="68569" bIns="34275" anchor="t" anchorCtr="0">
            <a:noAutofit/>
          </a:bodyPr>
          <a:lstStyle/>
          <a:p>
            <a:pPr marL="0" indent="0">
              <a:lnSpc>
                <a:spcPct val="150000"/>
              </a:lnSpc>
              <a:spcBef>
                <a:spcPts val="0"/>
              </a:spcBef>
              <a:buSzPct val="25000"/>
              <a:buNone/>
            </a:pPr>
            <a:r>
              <a:rPr lang="en-US"/>
              <a:t>		</a:t>
            </a:r>
          </a:p>
          <a:p>
            <a:pPr indent="-107156">
              <a:lnSpc>
                <a:spcPct val="150000"/>
              </a:lnSpc>
              <a:spcBef>
                <a:spcPts val="0"/>
              </a:spcBef>
            </a:pPr>
            <a:r>
              <a:rPr lang="en-US"/>
              <a:t> </a:t>
            </a:r>
            <a:r>
              <a:rPr lang="en-US" b="1"/>
              <a:t>Problem</a:t>
            </a:r>
            <a:r>
              <a:rPr lang="en-US"/>
              <a:t>: We cannot just allow users to create projects. There must be a way to review them before they are shown on Teams page.</a:t>
            </a:r>
          </a:p>
          <a:p>
            <a:pPr indent="-107156">
              <a:lnSpc>
                <a:spcPct val="150000"/>
              </a:lnSpc>
              <a:spcBef>
                <a:spcPts val="0"/>
              </a:spcBef>
            </a:pPr>
            <a:r>
              <a:rPr lang="en-US"/>
              <a:t> </a:t>
            </a:r>
            <a:r>
              <a:rPr lang="en-US" b="1"/>
              <a:t>Solution</a:t>
            </a:r>
            <a:r>
              <a:rPr lang="en-US"/>
              <a:t>: Create a Review Project Proposal page that allows Co-PI/PI to review them.</a:t>
            </a:r>
          </a:p>
          <a:p>
            <a:pPr marL="104775" indent="0">
              <a:lnSpc>
                <a:spcPct val="150000"/>
              </a:lnSpc>
              <a:spcBef>
                <a:spcPts val="0"/>
              </a:spcBef>
              <a:buSzPct val="25000"/>
              <a:buNone/>
            </a:pPr>
            <a:endParaRPr/>
          </a:p>
          <a:p>
            <a:pPr indent="-107156">
              <a:spcBef>
                <a:spcPts val="0"/>
              </a:spcBef>
            </a:pPr>
            <a:r>
              <a:rPr lang="en-US"/>
              <a:t> </a:t>
            </a:r>
            <a:r>
              <a:rPr lang="en-US" b="1" u="sng"/>
              <a:t>Most Important Tasks:</a:t>
            </a:r>
          </a:p>
          <a:p>
            <a:pPr lvl="1" indent="-128588">
              <a:lnSpc>
                <a:spcPct val="150000"/>
              </a:lnSpc>
              <a:spcBef>
                <a:spcPts val="0"/>
              </a:spcBef>
              <a:buFont typeface="Arial"/>
              <a:buChar char="•"/>
            </a:pPr>
            <a:r>
              <a:rPr lang="en-US"/>
              <a:t>Create Review Page Layout</a:t>
            </a:r>
          </a:p>
          <a:p>
            <a:pPr lvl="1" indent="-128588">
              <a:lnSpc>
                <a:spcPct val="150000"/>
              </a:lnSpc>
              <a:spcBef>
                <a:spcPts val="0"/>
              </a:spcBef>
              <a:buFont typeface="Arial"/>
              <a:buChar char="•"/>
            </a:pPr>
            <a:r>
              <a:rPr lang="en-US"/>
              <a:t>Show all Pending Projects</a:t>
            </a:r>
          </a:p>
          <a:p>
            <a:pPr lvl="1" indent="-128588">
              <a:lnSpc>
                <a:spcPct val="150000"/>
              </a:lnSpc>
              <a:spcBef>
                <a:spcPts val="0"/>
              </a:spcBef>
              <a:buFont typeface="Arial"/>
              <a:buChar char="•"/>
            </a:pPr>
            <a:r>
              <a:rPr lang="en-US"/>
              <a:t>Accept/Reject Button</a:t>
            </a:r>
          </a:p>
          <a:p>
            <a:pPr lvl="1" indent="-128588">
              <a:lnSpc>
                <a:spcPct val="150000"/>
              </a:lnSpc>
              <a:spcBef>
                <a:spcPts val="0"/>
              </a:spcBef>
              <a:buNone/>
            </a:pPr>
            <a:endParaRPr sz="1650"/>
          </a:p>
        </p:txBody>
      </p:sp>
    </p:spTree>
    <p:extLst>
      <p:ext uri="{BB962C8B-B14F-4D97-AF65-F5344CB8AC3E}">
        <p14:creationId xmlns:p14="http://schemas.microsoft.com/office/powerpoint/2010/main" val="27671804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Shape 237"/>
          <p:cNvSpPr txBox="1">
            <a:spLocks noGrp="1"/>
          </p:cNvSpPr>
          <p:nvPr>
            <p:ph type="title" idx="4294967295"/>
          </p:nvPr>
        </p:nvSpPr>
        <p:spPr>
          <a:xfrm>
            <a:off x="0" y="0"/>
            <a:ext cx="5686425" cy="784225"/>
          </a:xfrm>
          <a:prstGeom prst="rect">
            <a:avLst/>
          </a:prstGeom>
          <a:noFill/>
          <a:ln>
            <a:noFill/>
          </a:ln>
        </p:spPr>
        <p:txBody>
          <a:bodyPr lIns="68569" tIns="68569" rIns="68569" bIns="68569" anchor="b" anchorCtr="0">
            <a:noAutofit/>
          </a:bodyPr>
          <a:lstStyle/>
          <a:p>
            <a:pPr algn="ctr">
              <a:buSzPct val="25000"/>
            </a:pPr>
            <a:r>
              <a:rPr lang="en-US"/>
              <a:t>Accepting/Rejecting a Project</a:t>
            </a:r>
          </a:p>
        </p:txBody>
      </p:sp>
      <p:pic>
        <p:nvPicPr>
          <p:cNvPr id="238" name="Shape 238"/>
          <p:cNvPicPr preferRelativeResize="0"/>
          <p:nvPr/>
        </p:nvPicPr>
        <p:blipFill rotWithShape="1">
          <a:blip r:embed="rId3">
            <a:alphaModFix/>
          </a:blip>
          <a:srcRect/>
          <a:stretch/>
        </p:blipFill>
        <p:spPr>
          <a:xfrm>
            <a:off x="144710" y="1058743"/>
            <a:ext cx="6858000" cy="3564640"/>
          </a:xfrm>
          <a:prstGeom prst="rect">
            <a:avLst/>
          </a:prstGeom>
          <a:noFill/>
          <a:ln>
            <a:noFill/>
          </a:ln>
        </p:spPr>
      </p:pic>
    </p:spTree>
    <p:extLst>
      <p:ext uri="{BB962C8B-B14F-4D97-AF65-F5344CB8AC3E}">
        <p14:creationId xmlns:p14="http://schemas.microsoft.com/office/powerpoint/2010/main" val="16609446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Shape 245"/>
          <p:cNvSpPr txBox="1">
            <a:spLocks noGrp="1"/>
          </p:cNvSpPr>
          <p:nvPr>
            <p:ph type="title"/>
          </p:nvPr>
        </p:nvSpPr>
        <p:spPr>
          <a:xfrm>
            <a:off x="1727597" y="285751"/>
            <a:ext cx="5687550" cy="783449"/>
          </a:xfrm>
          <a:prstGeom prst="rect">
            <a:avLst/>
          </a:prstGeom>
          <a:noFill/>
          <a:ln>
            <a:noFill/>
          </a:ln>
        </p:spPr>
        <p:txBody>
          <a:bodyPr lIns="68569" tIns="34275" rIns="68569" bIns="34275" anchor="b" anchorCtr="0">
            <a:noAutofit/>
          </a:bodyPr>
          <a:lstStyle/>
          <a:p>
            <a:pPr algn="ctr">
              <a:buSzPct val="25000"/>
            </a:pPr>
            <a:r>
              <a:rPr lang="en-US" b="1"/>
              <a:t>User Story #978: </a:t>
            </a:r>
            <a:br>
              <a:rPr lang="en-US" b="1"/>
            </a:br>
            <a:r>
              <a:rPr lang="en-US" sz="1800" b="1"/>
              <a:t>Create Review Student Applications Page</a:t>
            </a:r>
          </a:p>
        </p:txBody>
      </p:sp>
      <p:sp>
        <p:nvSpPr>
          <p:cNvPr id="246" name="Shape 246"/>
          <p:cNvSpPr txBox="1">
            <a:spLocks noGrp="1"/>
          </p:cNvSpPr>
          <p:nvPr>
            <p:ph type="body" idx="1"/>
          </p:nvPr>
        </p:nvSpPr>
        <p:spPr>
          <a:xfrm>
            <a:off x="1727597" y="677476"/>
            <a:ext cx="5687550" cy="3156299"/>
          </a:xfrm>
          <a:prstGeom prst="rect">
            <a:avLst/>
          </a:prstGeom>
          <a:noFill/>
          <a:ln>
            <a:noFill/>
          </a:ln>
        </p:spPr>
        <p:txBody>
          <a:bodyPr lIns="68569" tIns="34275" rIns="68569" bIns="34275" anchor="t" anchorCtr="0">
            <a:noAutofit/>
          </a:bodyPr>
          <a:lstStyle/>
          <a:p>
            <a:pPr marL="0" indent="0">
              <a:lnSpc>
                <a:spcPct val="150000"/>
              </a:lnSpc>
              <a:spcBef>
                <a:spcPts val="0"/>
              </a:spcBef>
              <a:buSzPct val="25000"/>
              <a:buNone/>
            </a:pPr>
            <a:r>
              <a:rPr lang="en-US"/>
              <a:t>		</a:t>
            </a:r>
          </a:p>
          <a:p>
            <a:pPr indent="-107156">
              <a:lnSpc>
                <a:spcPct val="150000"/>
              </a:lnSpc>
              <a:spcBef>
                <a:spcPts val="0"/>
              </a:spcBef>
            </a:pPr>
            <a:r>
              <a:rPr lang="en-US"/>
              <a:t> </a:t>
            </a:r>
            <a:r>
              <a:rPr lang="en-US" b="1"/>
              <a:t>Problem</a:t>
            </a:r>
            <a:r>
              <a:rPr lang="en-US"/>
              <a:t>: We cannot just allow users to join whatever project they want. We must be able to review them first.</a:t>
            </a:r>
          </a:p>
          <a:p>
            <a:pPr indent="-107156">
              <a:lnSpc>
                <a:spcPct val="150000"/>
              </a:lnSpc>
              <a:spcBef>
                <a:spcPts val="0"/>
              </a:spcBef>
            </a:pPr>
            <a:r>
              <a:rPr lang="en-US"/>
              <a:t> </a:t>
            </a:r>
            <a:r>
              <a:rPr lang="en-US" b="1"/>
              <a:t>Solution</a:t>
            </a:r>
            <a:r>
              <a:rPr lang="en-US"/>
              <a:t>: Create a Review Student Applications page that allows Co-PI/PI &amp; Faculty to review them.</a:t>
            </a:r>
          </a:p>
          <a:p>
            <a:pPr indent="-107156">
              <a:spcBef>
                <a:spcPts val="0"/>
              </a:spcBef>
            </a:pPr>
            <a:r>
              <a:rPr lang="en-US"/>
              <a:t> </a:t>
            </a:r>
            <a:r>
              <a:rPr lang="en-US" b="1" u="sng"/>
              <a:t>Most Important Tasks:</a:t>
            </a:r>
          </a:p>
          <a:p>
            <a:pPr lvl="1" indent="-128588">
              <a:lnSpc>
                <a:spcPct val="150000"/>
              </a:lnSpc>
              <a:spcBef>
                <a:spcPts val="0"/>
              </a:spcBef>
              <a:buFont typeface="Arial"/>
              <a:buChar char="•"/>
            </a:pPr>
            <a:r>
              <a:rPr lang="en-US"/>
              <a:t>Create Review Page Layout</a:t>
            </a:r>
          </a:p>
          <a:p>
            <a:pPr lvl="1" indent="-128588">
              <a:lnSpc>
                <a:spcPct val="150000"/>
              </a:lnSpc>
              <a:spcBef>
                <a:spcPts val="0"/>
              </a:spcBef>
              <a:buFont typeface="Arial"/>
              <a:buChar char="•"/>
            </a:pPr>
            <a:r>
              <a:rPr lang="en-US"/>
              <a:t>Show all Pending Applications</a:t>
            </a:r>
          </a:p>
          <a:p>
            <a:pPr lvl="1" indent="-128588">
              <a:lnSpc>
                <a:spcPct val="150000"/>
              </a:lnSpc>
              <a:spcBef>
                <a:spcPts val="0"/>
              </a:spcBef>
              <a:buFont typeface="Arial"/>
              <a:buChar char="•"/>
            </a:pPr>
            <a:r>
              <a:rPr lang="en-US"/>
              <a:t>Accept/Reject Button</a:t>
            </a:r>
          </a:p>
          <a:p>
            <a:pPr lvl="1" indent="-128588">
              <a:lnSpc>
                <a:spcPct val="150000"/>
              </a:lnSpc>
              <a:spcBef>
                <a:spcPts val="0"/>
              </a:spcBef>
              <a:buNone/>
            </a:pPr>
            <a:endParaRPr sz="1650"/>
          </a:p>
        </p:txBody>
      </p:sp>
    </p:spTree>
    <p:extLst>
      <p:ext uri="{BB962C8B-B14F-4D97-AF65-F5344CB8AC3E}">
        <p14:creationId xmlns:p14="http://schemas.microsoft.com/office/powerpoint/2010/main" val="492202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252" name="Shape 252"/>
          <p:cNvSpPr txBox="1">
            <a:spLocks noGrp="1"/>
          </p:cNvSpPr>
          <p:nvPr>
            <p:ph type="title" idx="4294967295"/>
          </p:nvPr>
        </p:nvSpPr>
        <p:spPr>
          <a:xfrm>
            <a:off x="0" y="238125"/>
            <a:ext cx="5686425" cy="784225"/>
          </a:xfrm>
          <a:prstGeom prst="rect">
            <a:avLst/>
          </a:prstGeom>
          <a:noFill/>
          <a:ln>
            <a:noFill/>
          </a:ln>
        </p:spPr>
        <p:txBody>
          <a:bodyPr lIns="68569" tIns="68569" rIns="68569" bIns="68569" anchor="b" anchorCtr="0">
            <a:noAutofit/>
          </a:bodyPr>
          <a:lstStyle/>
          <a:p>
            <a:pPr algn="ctr">
              <a:buSzPct val="25000"/>
            </a:pPr>
            <a:r>
              <a:rPr lang="en-US"/>
              <a:t>Accepting/Rejecting an Application</a:t>
            </a:r>
          </a:p>
        </p:txBody>
      </p:sp>
      <p:pic>
        <p:nvPicPr>
          <p:cNvPr id="253" name="Shape 253"/>
          <p:cNvPicPr preferRelativeResize="0"/>
          <p:nvPr/>
        </p:nvPicPr>
        <p:blipFill rotWithShape="1">
          <a:blip r:embed="rId3">
            <a:alphaModFix/>
          </a:blip>
          <a:srcRect/>
          <a:stretch/>
        </p:blipFill>
        <p:spPr>
          <a:xfrm>
            <a:off x="228600" y="1120389"/>
            <a:ext cx="6858000" cy="3564640"/>
          </a:xfrm>
          <a:prstGeom prst="rect">
            <a:avLst/>
          </a:prstGeom>
          <a:noFill/>
          <a:ln>
            <a:noFill/>
          </a:ln>
        </p:spPr>
      </p:pic>
    </p:spTree>
    <p:extLst>
      <p:ext uri="{BB962C8B-B14F-4D97-AF65-F5344CB8AC3E}">
        <p14:creationId xmlns:p14="http://schemas.microsoft.com/office/powerpoint/2010/main" val="25699719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Shape 260"/>
          <p:cNvSpPr txBox="1">
            <a:spLocks noGrp="1"/>
          </p:cNvSpPr>
          <p:nvPr>
            <p:ph type="title"/>
          </p:nvPr>
        </p:nvSpPr>
        <p:spPr>
          <a:xfrm>
            <a:off x="1727597" y="285751"/>
            <a:ext cx="5687550" cy="783449"/>
          </a:xfrm>
          <a:prstGeom prst="rect">
            <a:avLst/>
          </a:prstGeom>
          <a:noFill/>
          <a:ln>
            <a:noFill/>
          </a:ln>
        </p:spPr>
        <p:txBody>
          <a:bodyPr lIns="68569" tIns="34275" rIns="68569" bIns="34275" anchor="b" anchorCtr="0">
            <a:noAutofit/>
          </a:bodyPr>
          <a:lstStyle/>
          <a:p>
            <a:pPr algn="ctr">
              <a:buSzPct val="25000"/>
            </a:pPr>
            <a:r>
              <a:rPr lang="en-US" b="1"/>
              <a:t>User Story #1031: </a:t>
            </a:r>
            <a:br>
              <a:rPr lang="en-US" b="1"/>
            </a:br>
            <a:r>
              <a:rPr lang="en-US" sz="1800" b="1"/>
              <a:t>View Recent History Feature</a:t>
            </a:r>
          </a:p>
        </p:txBody>
      </p:sp>
      <p:sp>
        <p:nvSpPr>
          <p:cNvPr id="261" name="Shape 261"/>
          <p:cNvSpPr txBox="1">
            <a:spLocks noGrp="1"/>
          </p:cNvSpPr>
          <p:nvPr>
            <p:ph type="body" idx="1"/>
          </p:nvPr>
        </p:nvSpPr>
        <p:spPr>
          <a:xfrm>
            <a:off x="1727597" y="677476"/>
            <a:ext cx="5687550" cy="3156299"/>
          </a:xfrm>
          <a:prstGeom prst="rect">
            <a:avLst/>
          </a:prstGeom>
          <a:noFill/>
          <a:ln>
            <a:noFill/>
          </a:ln>
        </p:spPr>
        <p:txBody>
          <a:bodyPr lIns="68569" tIns="34275" rIns="68569" bIns="34275" anchor="t" anchorCtr="0">
            <a:noAutofit/>
          </a:bodyPr>
          <a:lstStyle/>
          <a:p>
            <a:pPr marL="0" indent="0">
              <a:lnSpc>
                <a:spcPct val="150000"/>
              </a:lnSpc>
              <a:spcBef>
                <a:spcPts val="0"/>
              </a:spcBef>
              <a:buSzPct val="25000"/>
              <a:buNone/>
            </a:pPr>
            <a:endParaRPr/>
          </a:p>
          <a:p>
            <a:pPr indent="-107156">
              <a:lnSpc>
                <a:spcPct val="150000"/>
              </a:lnSpc>
              <a:spcBef>
                <a:spcPts val="0"/>
              </a:spcBef>
            </a:pPr>
            <a:r>
              <a:rPr lang="en-US"/>
              <a:t> </a:t>
            </a:r>
            <a:r>
              <a:rPr lang="en-US" b="1"/>
              <a:t>Problem</a:t>
            </a:r>
            <a:r>
              <a:rPr lang="en-US"/>
              <a:t>: How to undo changes for applications and proposals without having to contact Database Master?</a:t>
            </a:r>
          </a:p>
          <a:p>
            <a:pPr indent="-107156">
              <a:lnSpc>
                <a:spcPct val="150000"/>
              </a:lnSpc>
              <a:spcBef>
                <a:spcPts val="0"/>
              </a:spcBef>
            </a:pPr>
            <a:r>
              <a:rPr lang="en-US"/>
              <a:t> </a:t>
            </a:r>
            <a:r>
              <a:rPr lang="en-US" b="1"/>
              <a:t>Solution</a:t>
            </a:r>
            <a:r>
              <a:rPr lang="en-US"/>
              <a:t>: Create a panel that shows the history of logs for applications and proposals with ability to undo them.</a:t>
            </a:r>
          </a:p>
          <a:p>
            <a:pPr indent="-107156">
              <a:spcBef>
                <a:spcPts val="0"/>
              </a:spcBef>
              <a:buNone/>
            </a:pPr>
            <a:endParaRPr/>
          </a:p>
          <a:p>
            <a:pPr indent="-107156">
              <a:spcBef>
                <a:spcPts val="0"/>
              </a:spcBef>
            </a:pPr>
            <a:r>
              <a:rPr lang="en-US"/>
              <a:t> </a:t>
            </a:r>
            <a:r>
              <a:rPr lang="en-US" b="1" u="sng"/>
              <a:t>Most Important Tasks:</a:t>
            </a:r>
          </a:p>
          <a:p>
            <a:pPr lvl="1" indent="-128588">
              <a:lnSpc>
                <a:spcPct val="150000"/>
              </a:lnSpc>
              <a:spcBef>
                <a:spcPts val="0"/>
              </a:spcBef>
              <a:buFont typeface="Arial"/>
              <a:buChar char="•"/>
            </a:pPr>
            <a:r>
              <a:rPr lang="en-US"/>
              <a:t>Create a Log Schema to store Logs</a:t>
            </a:r>
          </a:p>
          <a:p>
            <a:pPr lvl="1" indent="-128588">
              <a:lnSpc>
                <a:spcPct val="150000"/>
              </a:lnSpc>
              <a:spcBef>
                <a:spcPts val="0"/>
              </a:spcBef>
              <a:buFont typeface="Arial"/>
              <a:buChar char="•"/>
            </a:pPr>
            <a:r>
              <a:rPr lang="en-US"/>
              <a:t>Undo Button for confirm or reject actions.</a:t>
            </a:r>
          </a:p>
          <a:p>
            <a:pPr lvl="1" indent="-128588">
              <a:lnSpc>
                <a:spcPct val="150000"/>
              </a:lnSpc>
              <a:spcBef>
                <a:spcPts val="0"/>
              </a:spcBef>
              <a:buFont typeface="Arial"/>
              <a:buChar char="•"/>
            </a:pPr>
            <a:r>
              <a:rPr lang="en-US"/>
              <a:t>Functionality for all Review Pages (Proposal &amp; Application).</a:t>
            </a:r>
          </a:p>
          <a:p>
            <a:pPr lvl="1" indent="-128588">
              <a:lnSpc>
                <a:spcPct val="150000"/>
              </a:lnSpc>
              <a:spcBef>
                <a:spcPts val="0"/>
              </a:spcBef>
              <a:buFont typeface="Arial"/>
              <a:buChar char="•"/>
            </a:pPr>
            <a:r>
              <a:rPr lang="en-US"/>
              <a:t>Delete/Clear Logs button</a:t>
            </a:r>
          </a:p>
          <a:p>
            <a:pPr marL="0" indent="0">
              <a:buSzPct val="25000"/>
              <a:buNone/>
            </a:pPr>
            <a:endParaRPr/>
          </a:p>
        </p:txBody>
      </p:sp>
    </p:spTree>
    <p:extLst>
      <p:ext uri="{BB962C8B-B14F-4D97-AF65-F5344CB8AC3E}">
        <p14:creationId xmlns:p14="http://schemas.microsoft.com/office/powerpoint/2010/main" val="1482686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Shape 267"/>
          <p:cNvSpPr txBox="1">
            <a:spLocks noGrp="1"/>
          </p:cNvSpPr>
          <p:nvPr>
            <p:ph type="title" idx="4294967295"/>
          </p:nvPr>
        </p:nvSpPr>
        <p:spPr>
          <a:xfrm>
            <a:off x="0" y="122238"/>
            <a:ext cx="5688013" cy="782637"/>
          </a:xfrm>
          <a:prstGeom prst="rect">
            <a:avLst/>
          </a:prstGeom>
          <a:noFill/>
          <a:ln>
            <a:noFill/>
          </a:ln>
        </p:spPr>
        <p:txBody>
          <a:bodyPr lIns="68569" tIns="68569" rIns="68569" bIns="68569" anchor="b" anchorCtr="0">
            <a:noAutofit/>
          </a:bodyPr>
          <a:lstStyle/>
          <a:p>
            <a:pPr algn="ctr">
              <a:buSzPct val="25000"/>
            </a:pPr>
            <a:r>
              <a:rPr lang="en-US"/>
              <a:t>Log Created</a:t>
            </a:r>
          </a:p>
        </p:txBody>
      </p:sp>
      <p:pic>
        <p:nvPicPr>
          <p:cNvPr id="268" name="Shape 268"/>
          <p:cNvPicPr preferRelativeResize="0"/>
          <p:nvPr/>
        </p:nvPicPr>
        <p:blipFill rotWithShape="1">
          <a:blip r:embed="rId3">
            <a:alphaModFix/>
          </a:blip>
          <a:srcRect/>
          <a:stretch/>
        </p:blipFill>
        <p:spPr>
          <a:xfrm>
            <a:off x="211227" y="1114831"/>
            <a:ext cx="6858000" cy="3564640"/>
          </a:xfrm>
          <a:prstGeom prst="rect">
            <a:avLst/>
          </a:prstGeom>
          <a:noFill/>
          <a:ln>
            <a:noFill/>
          </a:ln>
        </p:spPr>
      </p:pic>
    </p:spTree>
    <p:extLst>
      <p:ext uri="{BB962C8B-B14F-4D97-AF65-F5344CB8AC3E}">
        <p14:creationId xmlns:p14="http://schemas.microsoft.com/office/powerpoint/2010/main" val="4386476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Shape 274"/>
          <p:cNvSpPr txBox="1">
            <a:spLocks noGrp="1"/>
          </p:cNvSpPr>
          <p:nvPr>
            <p:ph type="title" idx="4294967295"/>
          </p:nvPr>
        </p:nvSpPr>
        <p:spPr>
          <a:xfrm>
            <a:off x="0" y="6350"/>
            <a:ext cx="5686425" cy="782638"/>
          </a:xfrm>
          <a:prstGeom prst="rect">
            <a:avLst/>
          </a:prstGeom>
          <a:noFill/>
          <a:ln>
            <a:noFill/>
          </a:ln>
        </p:spPr>
        <p:txBody>
          <a:bodyPr lIns="68569" tIns="68569" rIns="68569" bIns="68569" anchor="b" anchorCtr="0">
            <a:noAutofit/>
          </a:bodyPr>
          <a:lstStyle/>
          <a:p>
            <a:pPr algn="ctr">
              <a:buSzPct val="25000"/>
            </a:pPr>
            <a:r>
              <a:rPr lang="en-US"/>
              <a:t>Undo Log</a:t>
            </a:r>
          </a:p>
        </p:txBody>
      </p:sp>
      <p:pic>
        <p:nvPicPr>
          <p:cNvPr id="275" name="Shape 275"/>
          <p:cNvPicPr preferRelativeResize="0"/>
          <p:nvPr/>
        </p:nvPicPr>
        <p:blipFill rotWithShape="1">
          <a:blip r:embed="rId3">
            <a:alphaModFix/>
          </a:blip>
          <a:srcRect/>
          <a:stretch/>
        </p:blipFill>
        <p:spPr>
          <a:xfrm>
            <a:off x="186655" y="965599"/>
            <a:ext cx="6858000" cy="3564640"/>
          </a:xfrm>
          <a:prstGeom prst="rect">
            <a:avLst/>
          </a:prstGeom>
          <a:noFill/>
          <a:ln>
            <a:noFill/>
          </a:ln>
        </p:spPr>
      </p:pic>
    </p:spTree>
    <p:extLst>
      <p:ext uri="{BB962C8B-B14F-4D97-AF65-F5344CB8AC3E}">
        <p14:creationId xmlns:p14="http://schemas.microsoft.com/office/powerpoint/2010/main" val="29674285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Shape 281"/>
          <p:cNvSpPr txBox="1">
            <a:spLocks noGrp="1"/>
          </p:cNvSpPr>
          <p:nvPr>
            <p:ph type="title" idx="4294967295"/>
          </p:nvPr>
        </p:nvSpPr>
        <p:spPr>
          <a:xfrm>
            <a:off x="0" y="0"/>
            <a:ext cx="5686425" cy="784225"/>
          </a:xfrm>
          <a:prstGeom prst="rect">
            <a:avLst/>
          </a:prstGeom>
          <a:noFill/>
          <a:ln>
            <a:noFill/>
          </a:ln>
        </p:spPr>
        <p:txBody>
          <a:bodyPr lIns="68569" tIns="68569" rIns="68569" bIns="68569" anchor="b" anchorCtr="0">
            <a:noAutofit/>
          </a:bodyPr>
          <a:lstStyle/>
          <a:p>
            <a:pPr algn="ctr">
              <a:buSzPct val="25000"/>
            </a:pPr>
            <a:r>
              <a:rPr lang="en-US"/>
              <a:t>Delete Log</a:t>
            </a:r>
          </a:p>
        </p:txBody>
      </p:sp>
      <p:pic>
        <p:nvPicPr>
          <p:cNvPr id="282" name="Shape 282"/>
          <p:cNvPicPr preferRelativeResize="0"/>
          <p:nvPr/>
        </p:nvPicPr>
        <p:blipFill rotWithShape="1">
          <a:blip r:embed="rId3">
            <a:alphaModFix/>
          </a:blip>
          <a:srcRect/>
          <a:stretch/>
        </p:blipFill>
        <p:spPr>
          <a:xfrm>
            <a:off x="169876" y="989827"/>
            <a:ext cx="6858000" cy="3564640"/>
          </a:xfrm>
          <a:prstGeom prst="rect">
            <a:avLst/>
          </a:prstGeom>
          <a:noFill/>
          <a:ln>
            <a:noFill/>
          </a:ln>
        </p:spPr>
      </p:pic>
    </p:spTree>
    <p:extLst>
      <p:ext uri="{BB962C8B-B14F-4D97-AF65-F5344CB8AC3E}">
        <p14:creationId xmlns:p14="http://schemas.microsoft.com/office/powerpoint/2010/main" val="23876203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Shape 289"/>
          <p:cNvSpPr txBox="1">
            <a:spLocks noGrp="1"/>
          </p:cNvSpPr>
          <p:nvPr>
            <p:ph type="title"/>
          </p:nvPr>
        </p:nvSpPr>
        <p:spPr>
          <a:xfrm>
            <a:off x="1727597" y="285751"/>
            <a:ext cx="5687550" cy="783449"/>
          </a:xfrm>
          <a:prstGeom prst="rect">
            <a:avLst/>
          </a:prstGeom>
          <a:noFill/>
          <a:ln>
            <a:noFill/>
          </a:ln>
        </p:spPr>
        <p:txBody>
          <a:bodyPr lIns="68569" tIns="34275" rIns="68569" bIns="34275" anchor="b" anchorCtr="0">
            <a:noAutofit/>
          </a:bodyPr>
          <a:lstStyle/>
          <a:p>
            <a:pPr algn="ctr">
              <a:buSzPct val="25000"/>
            </a:pPr>
            <a:r>
              <a:rPr lang="en-US" b="1"/>
              <a:t>User Story #1117: </a:t>
            </a:r>
            <a:br>
              <a:rPr lang="en-US" b="1"/>
            </a:br>
            <a:r>
              <a:rPr lang="en-US" sz="1800" b="1"/>
              <a:t>Add Members via Project Proposal Page</a:t>
            </a:r>
          </a:p>
        </p:txBody>
      </p:sp>
      <p:sp>
        <p:nvSpPr>
          <p:cNvPr id="290" name="Shape 290"/>
          <p:cNvSpPr txBox="1">
            <a:spLocks noGrp="1"/>
          </p:cNvSpPr>
          <p:nvPr>
            <p:ph type="body" idx="1"/>
          </p:nvPr>
        </p:nvSpPr>
        <p:spPr>
          <a:xfrm>
            <a:off x="1727597" y="677476"/>
            <a:ext cx="5687550" cy="3156299"/>
          </a:xfrm>
          <a:prstGeom prst="rect">
            <a:avLst/>
          </a:prstGeom>
          <a:noFill/>
          <a:ln>
            <a:noFill/>
          </a:ln>
        </p:spPr>
        <p:txBody>
          <a:bodyPr lIns="68569" tIns="34275" rIns="68569" bIns="34275" anchor="t" anchorCtr="0">
            <a:noAutofit/>
          </a:bodyPr>
          <a:lstStyle/>
          <a:p>
            <a:pPr marL="0" indent="0">
              <a:lnSpc>
                <a:spcPct val="150000"/>
              </a:lnSpc>
              <a:spcBef>
                <a:spcPts val="0"/>
              </a:spcBef>
              <a:buSzPct val="25000"/>
              <a:buNone/>
            </a:pPr>
            <a:endParaRPr/>
          </a:p>
          <a:p>
            <a:pPr indent="-107156">
              <a:lnSpc>
                <a:spcPct val="150000"/>
              </a:lnSpc>
              <a:spcBef>
                <a:spcPts val="0"/>
              </a:spcBef>
            </a:pPr>
            <a:r>
              <a:rPr lang="en-US"/>
              <a:t> </a:t>
            </a:r>
            <a:r>
              <a:rPr lang="en-US" b="1"/>
              <a:t>Problem</a:t>
            </a:r>
            <a:r>
              <a:rPr lang="en-US"/>
              <a:t>: How do I add members to a project who have not created an account? I would like users to see these users and click on their account once they have made an account.</a:t>
            </a:r>
          </a:p>
          <a:p>
            <a:pPr indent="-107156">
              <a:lnSpc>
                <a:spcPct val="150000"/>
              </a:lnSpc>
              <a:spcBef>
                <a:spcPts val="0"/>
              </a:spcBef>
            </a:pPr>
            <a:r>
              <a:rPr lang="en-US"/>
              <a:t> </a:t>
            </a:r>
            <a:r>
              <a:rPr lang="en-US" b="1"/>
              <a:t>Solution</a:t>
            </a:r>
            <a:r>
              <a:rPr lang="en-US"/>
              <a:t>: Add Mentors, Faculties, and Students to be added to Project when being created or edited. They will be linked once the user makes an account.</a:t>
            </a:r>
          </a:p>
          <a:p>
            <a:pPr indent="-107156">
              <a:spcBef>
                <a:spcPts val="0"/>
              </a:spcBef>
            </a:pPr>
            <a:r>
              <a:rPr lang="en-US"/>
              <a:t> </a:t>
            </a:r>
            <a:r>
              <a:rPr lang="en-US" b="1" u="sng"/>
              <a:t>Most Important Tasks:</a:t>
            </a:r>
          </a:p>
          <a:p>
            <a:pPr lvl="1" indent="-128588">
              <a:lnSpc>
                <a:spcPct val="150000"/>
              </a:lnSpc>
              <a:spcBef>
                <a:spcPts val="0"/>
              </a:spcBef>
              <a:buFont typeface="Arial"/>
              <a:buChar char="•"/>
            </a:pPr>
            <a:r>
              <a:rPr lang="en-US"/>
              <a:t>Add Mentor, Faculty, and Student fields to Proposal Page</a:t>
            </a:r>
          </a:p>
          <a:p>
            <a:pPr lvl="1" indent="-128588">
              <a:lnSpc>
                <a:spcPct val="150000"/>
              </a:lnSpc>
              <a:spcBef>
                <a:spcPts val="0"/>
              </a:spcBef>
              <a:buFont typeface="Arial"/>
              <a:buChar char="•"/>
            </a:pPr>
            <a:r>
              <a:rPr lang="en-US"/>
              <a:t>Show these users on Teams page</a:t>
            </a:r>
          </a:p>
          <a:p>
            <a:pPr lvl="1" indent="-128588">
              <a:lnSpc>
                <a:spcPct val="150000"/>
              </a:lnSpc>
              <a:spcBef>
                <a:spcPts val="0"/>
              </a:spcBef>
              <a:buFont typeface="Arial"/>
              <a:buChar char="•"/>
            </a:pPr>
            <a:r>
              <a:rPr lang="en-US"/>
              <a:t>Once account created, they are linked!</a:t>
            </a:r>
          </a:p>
        </p:txBody>
      </p:sp>
    </p:spTree>
    <p:extLst>
      <p:ext uri="{BB962C8B-B14F-4D97-AF65-F5344CB8AC3E}">
        <p14:creationId xmlns:p14="http://schemas.microsoft.com/office/powerpoint/2010/main" val="316492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prstGeom prst="rect">
            <a:avLst/>
          </a:prstGeom>
          <a:noFill/>
          <a:ln>
            <a:noFill/>
          </a:ln>
        </p:spPr>
        <p:txBody>
          <a:bodyPr lIns="68569" tIns="34275" rIns="68569" bIns="34275" anchor="b" anchorCtr="0">
            <a:noAutofit/>
          </a:bodyPr>
          <a:lstStyle/>
          <a:p>
            <a:pPr>
              <a:buSzPct val="25000"/>
            </a:pPr>
            <a:r>
              <a:rPr lang="en-US" dirty="0"/>
              <a:t>Project definition</a:t>
            </a:r>
          </a:p>
        </p:txBody>
      </p:sp>
      <p:sp>
        <p:nvSpPr>
          <p:cNvPr id="159" name="Shape 159"/>
          <p:cNvSpPr txBox="1">
            <a:spLocks noGrp="1"/>
          </p:cNvSpPr>
          <p:nvPr>
            <p:ph type="body" idx="1"/>
          </p:nvPr>
        </p:nvSpPr>
        <p:spPr>
          <a:prstGeom prst="rect">
            <a:avLst/>
          </a:prstGeom>
          <a:noFill/>
          <a:ln>
            <a:noFill/>
          </a:ln>
        </p:spPr>
        <p:txBody>
          <a:bodyPr lIns="68569" tIns="34275" rIns="68569" bIns="34275" anchor="t" anchorCtr="0">
            <a:noAutofit/>
          </a:bodyPr>
          <a:lstStyle/>
          <a:p>
            <a:pPr indent="-211931">
              <a:spcBef>
                <a:spcPts val="0"/>
              </a:spcBef>
            </a:pPr>
            <a:r>
              <a:rPr lang="en-US" sz="1350" b="1"/>
              <a:t>Whole Project Definition:</a:t>
            </a:r>
          </a:p>
          <a:p>
            <a:pPr lvl="1" indent="-223838"/>
            <a:r>
              <a:rPr lang="en-US" sz="1200"/>
              <a:t>VIP is a platform that allows YOU to connect and work with other motivated individuals to turn great ideas into reality!</a:t>
            </a:r>
          </a:p>
          <a:p>
            <a:pPr lvl="1" indent="-223838"/>
            <a:r>
              <a:rPr lang="en-US" sz="1200"/>
              <a:t>This platform will grant you visibility and showcase your idea to the WORLD!</a:t>
            </a:r>
          </a:p>
          <a:p>
            <a:pPr marL="209550" lvl="1" indent="0">
              <a:buSzPct val="25000"/>
              <a:buNone/>
            </a:pPr>
            <a:endParaRPr sz="1200"/>
          </a:p>
          <a:p>
            <a:pPr lvl="1" indent="-223838"/>
            <a:r>
              <a:rPr lang="en-US" sz="1350" b="1"/>
              <a:t>Why should I register to VIP?</a:t>
            </a:r>
          </a:p>
        </p:txBody>
      </p:sp>
      <p:pic>
        <p:nvPicPr>
          <p:cNvPr id="160" name="Shape 160"/>
          <p:cNvPicPr preferRelativeResize="0"/>
          <p:nvPr/>
        </p:nvPicPr>
        <p:blipFill rotWithShape="1">
          <a:blip r:embed="rId3">
            <a:alphaModFix/>
          </a:blip>
          <a:srcRect/>
          <a:stretch/>
        </p:blipFill>
        <p:spPr>
          <a:xfrm>
            <a:off x="1151436" y="2920762"/>
            <a:ext cx="2050256" cy="2150269"/>
          </a:xfrm>
          <a:prstGeom prst="rect">
            <a:avLst/>
          </a:prstGeom>
          <a:noFill/>
          <a:ln>
            <a:noFill/>
          </a:ln>
        </p:spPr>
      </p:pic>
      <p:pic>
        <p:nvPicPr>
          <p:cNvPr id="161" name="Shape 161"/>
          <p:cNvPicPr preferRelativeResize="0"/>
          <p:nvPr/>
        </p:nvPicPr>
        <p:blipFill rotWithShape="1">
          <a:blip r:embed="rId4">
            <a:alphaModFix/>
          </a:blip>
          <a:srcRect/>
          <a:stretch/>
        </p:blipFill>
        <p:spPr>
          <a:xfrm>
            <a:off x="3774450" y="2632800"/>
            <a:ext cx="3307556" cy="2193131"/>
          </a:xfrm>
          <a:prstGeom prst="rect">
            <a:avLst/>
          </a:prstGeom>
          <a:noFill/>
          <a:ln>
            <a:noFill/>
          </a:ln>
        </p:spPr>
      </p:pic>
    </p:spTree>
    <p:extLst>
      <p:ext uri="{BB962C8B-B14F-4D97-AF65-F5344CB8AC3E}">
        <p14:creationId xmlns:p14="http://schemas.microsoft.com/office/powerpoint/2010/main" val="10623543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296" name="Shape 296"/>
          <p:cNvSpPr txBox="1">
            <a:spLocks noGrp="1"/>
          </p:cNvSpPr>
          <p:nvPr>
            <p:ph type="title" idx="4294967295"/>
          </p:nvPr>
        </p:nvSpPr>
        <p:spPr>
          <a:xfrm>
            <a:off x="0" y="6350"/>
            <a:ext cx="5686425" cy="782638"/>
          </a:xfrm>
          <a:prstGeom prst="rect">
            <a:avLst/>
          </a:prstGeom>
          <a:noFill/>
          <a:ln>
            <a:noFill/>
          </a:ln>
        </p:spPr>
        <p:txBody>
          <a:bodyPr lIns="68569" tIns="68569" rIns="68569" bIns="68569" anchor="b" anchorCtr="0">
            <a:noAutofit/>
          </a:bodyPr>
          <a:lstStyle/>
          <a:p>
            <a:pPr algn="ctr">
              <a:buSzPct val="25000"/>
            </a:pPr>
            <a:r>
              <a:rPr lang="en-US"/>
              <a:t>Add Members to Project</a:t>
            </a:r>
          </a:p>
        </p:txBody>
      </p:sp>
      <p:pic>
        <p:nvPicPr>
          <p:cNvPr id="297" name="Shape 297"/>
          <p:cNvPicPr preferRelativeResize="0"/>
          <p:nvPr/>
        </p:nvPicPr>
        <p:blipFill>
          <a:blip r:embed="rId3">
            <a:alphaModFix/>
          </a:blip>
          <a:stretch>
            <a:fillRect/>
          </a:stretch>
        </p:blipFill>
        <p:spPr>
          <a:xfrm>
            <a:off x="71300" y="1091432"/>
            <a:ext cx="6858000" cy="3564641"/>
          </a:xfrm>
          <a:prstGeom prst="rect">
            <a:avLst/>
          </a:prstGeom>
          <a:noFill/>
          <a:ln>
            <a:noFill/>
          </a:ln>
        </p:spPr>
      </p:pic>
    </p:spTree>
    <p:extLst>
      <p:ext uri="{BB962C8B-B14F-4D97-AF65-F5344CB8AC3E}">
        <p14:creationId xmlns:p14="http://schemas.microsoft.com/office/powerpoint/2010/main" val="1575549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303" name="Shape 303"/>
          <p:cNvSpPr txBox="1">
            <a:spLocks noGrp="1"/>
          </p:cNvSpPr>
          <p:nvPr>
            <p:ph type="title" idx="4294967295"/>
          </p:nvPr>
        </p:nvSpPr>
        <p:spPr>
          <a:xfrm>
            <a:off x="0" y="130175"/>
            <a:ext cx="5688013" cy="782638"/>
          </a:xfrm>
          <a:prstGeom prst="rect">
            <a:avLst/>
          </a:prstGeom>
          <a:noFill/>
          <a:ln>
            <a:noFill/>
          </a:ln>
        </p:spPr>
        <p:txBody>
          <a:bodyPr lIns="68569" tIns="68569" rIns="68569" bIns="68569" anchor="b" anchorCtr="0">
            <a:noAutofit/>
          </a:bodyPr>
          <a:lstStyle/>
          <a:p>
            <a:pPr algn="ctr">
              <a:buSzPct val="25000"/>
            </a:pPr>
            <a:r>
              <a:rPr lang="en-US"/>
              <a:t>Edit Members</a:t>
            </a:r>
          </a:p>
        </p:txBody>
      </p:sp>
      <p:pic>
        <p:nvPicPr>
          <p:cNvPr id="304" name="Shape 304"/>
          <p:cNvPicPr preferRelativeResize="0"/>
          <p:nvPr/>
        </p:nvPicPr>
        <p:blipFill>
          <a:blip r:embed="rId3">
            <a:alphaModFix/>
          </a:blip>
          <a:stretch>
            <a:fillRect/>
          </a:stretch>
        </p:blipFill>
        <p:spPr>
          <a:xfrm>
            <a:off x="253767" y="1140295"/>
            <a:ext cx="6858000" cy="3564641"/>
          </a:xfrm>
          <a:prstGeom prst="rect">
            <a:avLst/>
          </a:prstGeom>
          <a:noFill/>
          <a:ln>
            <a:noFill/>
          </a:ln>
        </p:spPr>
      </p:pic>
    </p:spTree>
    <p:extLst>
      <p:ext uri="{BB962C8B-B14F-4D97-AF65-F5344CB8AC3E}">
        <p14:creationId xmlns:p14="http://schemas.microsoft.com/office/powerpoint/2010/main" val="38813977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5722"/>
        </a:solidFill>
        <a:effectLst/>
      </p:bgPr>
    </p:bg>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563135" y="67612"/>
            <a:ext cx="3480359" cy="485700"/>
          </a:xfrm>
          <a:prstGeom prst="rect">
            <a:avLst/>
          </a:prstGeom>
        </p:spPr>
        <p:txBody>
          <a:bodyPr lIns="91425" tIns="91425" rIns="91425" bIns="91425" anchor="b" anchorCtr="0">
            <a:noAutofit/>
          </a:bodyPr>
          <a:lstStyle/>
          <a:p>
            <a:pPr lvl="0" rtl="0">
              <a:spcBef>
                <a:spcPts val="0"/>
              </a:spcBef>
              <a:buNone/>
            </a:pPr>
            <a:r>
              <a:rPr lang="en" dirty="0"/>
              <a:t>USE CASE </a:t>
            </a:r>
            <a:r>
              <a:rPr lang="en" dirty="0">
                <a:solidFill>
                  <a:srgbClr val="FF5722"/>
                </a:solidFill>
              </a:rPr>
              <a:t>DIAGRAM</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2022" y="433518"/>
            <a:ext cx="3766657" cy="4709982"/>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5722"/>
        </a:solidFill>
        <a:effectLst/>
      </p:bgPr>
    </p:bg>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437300" y="705175"/>
            <a:ext cx="5324100" cy="485700"/>
          </a:xfrm>
          <a:prstGeom prst="rect">
            <a:avLst/>
          </a:prstGeom>
        </p:spPr>
        <p:txBody>
          <a:bodyPr lIns="91425" tIns="91425" rIns="91425" bIns="91425" anchor="b" anchorCtr="0">
            <a:noAutofit/>
          </a:bodyPr>
          <a:lstStyle/>
          <a:p>
            <a:pPr lvl="0" rtl="0">
              <a:spcBef>
                <a:spcPts val="0"/>
              </a:spcBef>
              <a:buNone/>
            </a:pPr>
            <a:r>
              <a:rPr lang="en"/>
              <a:t>MINIMAL CLASS </a:t>
            </a:r>
            <a:r>
              <a:rPr lang="en">
                <a:solidFill>
                  <a:srgbClr val="FF5722"/>
                </a:solidFill>
              </a:rPr>
              <a:t>DIAGRAM</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558" y="1654996"/>
            <a:ext cx="6795083" cy="2802152"/>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5722"/>
        </a:solidFill>
        <a:effectLst/>
      </p:bgPr>
    </p:bg>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660175" y="1615650"/>
            <a:ext cx="5324100" cy="485700"/>
          </a:xfrm>
          <a:prstGeom prst="rect">
            <a:avLst/>
          </a:prstGeom>
        </p:spPr>
        <p:txBody>
          <a:bodyPr lIns="91425" tIns="91425" rIns="91425" bIns="91425" anchor="b" anchorCtr="0">
            <a:noAutofit/>
          </a:bodyPr>
          <a:lstStyle/>
          <a:p>
            <a:pPr lvl="0" rtl="0">
              <a:spcBef>
                <a:spcPts val="0"/>
              </a:spcBef>
              <a:buNone/>
            </a:pPr>
            <a:r>
              <a:rPr lang="en"/>
              <a:t>SOFTWARE </a:t>
            </a:r>
          </a:p>
          <a:p>
            <a:pPr lvl="0" rtl="0">
              <a:spcBef>
                <a:spcPts val="0"/>
              </a:spcBef>
              <a:buNone/>
            </a:pPr>
            <a:r>
              <a:rPr lang="en">
                <a:solidFill>
                  <a:srgbClr val="FF5722"/>
                </a:solidFill>
              </a:rPr>
              <a:t>MVC</a:t>
            </a:r>
          </a:p>
        </p:txBody>
      </p:sp>
      <p:grpSp>
        <p:nvGrpSpPr>
          <p:cNvPr id="116" name="Shape 116"/>
          <p:cNvGrpSpPr/>
          <p:nvPr/>
        </p:nvGrpSpPr>
        <p:grpSpPr>
          <a:xfrm>
            <a:off x="121195" y="1325142"/>
            <a:ext cx="457189" cy="457119"/>
            <a:chOff x="1923675" y="1633650"/>
            <a:chExt cx="436000" cy="435975"/>
          </a:xfrm>
        </p:grpSpPr>
        <p:sp>
          <p:nvSpPr>
            <p:cNvPr id="117" name="Shape 117"/>
            <p:cNvSpPr/>
            <p:nvPr/>
          </p:nvSpPr>
          <p:spPr>
            <a:xfrm>
              <a:off x="2209250" y="1633650"/>
              <a:ext cx="150425" cy="150425"/>
            </a:xfrm>
            <a:custGeom>
              <a:avLst/>
              <a:gdLst/>
              <a:ahLst/>
              <a:cxnLst/>
              <a:rect l="0" t="0" r="0" b="0"/>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8" name="Shape 118"/>
            <p:cNvSpPr/>
            <p:nvPr/>
          </p:nvSpPr>
          <p:spPr>
            <a:xfrm>
              <a:off x="2019900" y="1757250"/>
              <a:ext cx="261825" cy="261850"/>
            </a:xfrm>
            <a:custGeom>
              <a:avLst/>
              <a:gdLst/>
              <a:ahLst/>
              <a:cxnLst/>
              <a:rect l="0" t="0" r="0" b="0"/>
              <a:pathLst>
                <a:path w="10473" h="10474" fill="none" extrusionOk="0">
                  <a:moveTo>
                    <a:pt x="10473" y="1"/>
                  </a:moveTo>
                  <a:lnTo>
                    <a:pt x="0" y="10473"/>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9" name="Shape 119"/>
            <p:cNvSpPr/>
            <p:nvPr/>
          </p:nvSpPr>
          <p:spPr>
            <a:xfrm>
              <a:off x="1923675" y="1681150"/>
              <a:ext cx="388500" cy="388475"/>
            </a:xfrm>
            <a:custGeom>
              <a:avLst/>
              <a:gdLst/>
              <a:ahLst/>
              <a:cxnLst/>
              <a:rect l="0" t="0" r="0" b="0"/>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0" name="Shape 120"/>
            <p:cNvSpPr/>
            <p:nvPr/>
          </p:nvSpPr>
          <p:spPr>
            <a:xfrm>
              <a:off x="1974225" y="1711575"/>
              <a:ext cx="261825" cy="261850"/>
            </a:xfrm>
            <a:custGeom>
              <a:avLst/>
              <a:gdLst/>
              <a:ahLst/>
              <a:cxnLst/>
              <a:rect l="0" t="0" r="0" b="0"/>
              <a:pathLst>
                <a:path w="10473" h="10474" fill="none" extrusionOk="0">
                  <a:moveTo>
                    <a:pt x="0" y="10474"/>
                  </a:moveTo>
                  <a:lnTo>
                    <a:pt x="10473" y="1"/>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1" name="Shape 121"/>
            <p:cNvSpPr/>
            <p:nvPr/>
          </p:nvSpPr>
          <p:spPr>
            <a:xfrm>
              <a:off x="1934650" y="2014200"/>
              <a:ext cx="44475" cy="44475"/>
            </a:xfrm>
            <a:custGeom>
              <a:avLst/>
              <a:gdLst/>
              <a:ahLst/>
              <a:cxnLst/>
              <a:rect l="0" t="0" r="0" b="0"/>
              <a:pathLst>
                <a:path w="1779" h="1779" fill="none" extrusionOk="0">
                  <a:moveTo>
                    <a:pt x="1778" y="1778"/>
                  </a:moveTo>
                  <a:lnTo>
                    <a:pt x="0" y="0"/>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2" name="Shape 122"/>
            <p:cNvSpPr/>
            <p:nvPr/>
          </p:nvSpPr>
          <p:spPr>
            <a:xfrm>
              <a:off x="1944375" y="1947225"/>
              <a:ext cx="101725" cy="101700"/>
            </a:xfrm>
            <a:custGeom>
              <a:avLst/>
              <a:gdLst/>
              <a:ahLst/>
              <a:cxnLst/>
              <a:rect l="0" t="0" r="0" b="0"/>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pic>
        <p:nvPicPr>
          <p:cNvPr id="123" name="Shape 123" descr="MVC.png"/>
          <p:cNvPicPr preferRelativeResize="0"/>
          <p:nvPr/>
        </p:nvPicPr>
        <p:blipFill>
          <a:blip r:embed="rId3">
            <a:alphaModFix/>
          </a:blip>
          <a:stretch>
            <a:fillRect/>
          </a:stretch>
        </p:blipFill>
        <p:spPr>
          <a:xfrm>
            <a:off x="3242750" y="595551"/>
            <a:ext cx="3232958" cy="2373500"/>
          </a:xfrm>
          <a:prstGeom prst="rect">
            <a:avLst/>
          </a:prstGeom>
          <a:noFill/>
          <a:ln>
            <a:noFill/>
          </a:ln>
        </p:spPr>
      </p:pic>
      <p:pic>
        <p:nvPicPr>
          <p:cNvPr id="124" name="Shape 124" descr="Client-server-model.svg.png"/>
          <p:cNvPicPr preferRelativeResize="0"/>
          <p:nvPr/>
        </p:nvPicPr>
        <p:blipFill>
          <a:blip r:embed="rId4">
            <a:alphaModFix/>
          </a:blip>
          <a:stretch>
            <a:fillRect/>
          </a:stretch>
        </p:blipFill>
        <p:spPr>
          <a:xfrm>
            <a:off x="3897349" y="2925475"/>
            <a:ext cx="2959349" cy="1775600"/>
          </a:xfrm>
          <a:prstGeom prst="rect">
            <a:avLst/>
          </a:prstGeom>
          <a:noFill/>
          <a:ln>
            <a:noFill/>
          </a:ln>
        </p:spPr>
      </p:pic>
      <p:grpSp>
        <p:nvGrpSpPr>
          <p:cNvPr id="125" name="Shape 125"/>
          <p:cNvGrpSpPr/>
          <p:nvPr/>
        </p:nvGrpSpPr>
        <p:grpSpPr>
          <a:xfrm>
            <a:off x="220170" y="3203717"/>
            <a:ext cx="457189" cy="457119"/>
            <a:chOff x="1923675" y="1633650"/>
            <a:chExt cx="436000" cy="435975"/>
          </a:xfrm>
        </p:grpSpPr>
        <p:sp>
          <p:nvSpPr>
            <p:cNvPr id="126" name="Shape 126"/>
            <p:cNvSpPr/>
            <p:nvPr/>
          </p:nvSpPr>
          <p:spPr>
            <a:xfrm>
              <a:off x="2209250" y="1633650"/>
              <a:ext cx="150425" cy="150425"/>
            </a:xfrm>
            <a:custGeom>
              <a:avLst/>
              <a:gdLst/>
              <a:ahLst/>
              <a:cxnLst/>
              <a:rect l="0" t="0" r="0" b="0"/>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7" name="Shape 127"/>
            <p:cNvSpPr/>
            <p:nvPr/>
          </p:nvSpPr>
          <p:spPr>
            <a:xfrm>
              <a:off x="2019900" y="1757250"/>
              <a:ext cx="261825" cy="261850"/>
            </a:xfrm>
            <a:custGeom>
              <a:avLst/>
              <a:gdLst/>
              <a:ahLst/>
              <a:cxnLst/>
              <a:rect l="0" t="0" r="0" b="0"/>
              <a:pathLst>
                <a:path w="10473" h="10474" fill="none" extrusionOk="0">
                  <a:moveTo>
                    <a:pt x="10473" y="1"/>
                  </a:moveTo>
                  <a:lnTo>
                    <a:pt x="0" y="10473"/>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8" name="Shape 128"/>
            <p:cNvSpPr/>
            <p:nvPr/>
          </p:nvSpPr>
          <p:spPr>
            <a:xfrm>
              <a:off x="1923675" y="1681150"/>
              <a:ext cx="388500" cy="388475"/>
            </a:xfrm>
            <a:custGeom>
              <a:avLst/>
              <a:gdLst/>
              <a:ahLst/>
              <a:cxnLst/>
              <a:rect l="0" t="0" r="0" b="0"/>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9" name="Shape 129"/>
            <p:cNvSpPr/>
            <p:nvPr/>
          </p:nvSpPr>
          <p:spPr>
            <a:xfrm>
              <a:off x="1974225" y="1711575"/>
              <a:ext cx="261825" cy="261850"/>
            </a:xfrm>
            <a:custGeom>
              <a:avLst/>
              <a:gdLst/>
              <a:ahLst/>
              <a:cxnLst/>
              <a:rect l="0" t="0" r="0" b="0"/>
              <a:pathLst>
                <a:path w="10473" h="10474" fill="none" extrusionOk="0">
                  <a:moveTo>
                    <a:pt x="0" y="10474"/>
                  </a:moveTo>
                  <a:lnTo>
                    <a:pt x="10473" y="1"/>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0" name="Shape 130"/>
            <p:cNvSpPr/>
            <p:nvPr/>
          </p:nvSpPr>
          <p:spPr>
            <a:xfrm>
              <a:off x="1934650" y="2014200"/>
              <a:ext cx="44475" cy="44475"/>
            </a:xfrm>
            <a:custGeom>
              <a:avLst/>
              <a:gdLst/>
              <a:ahLst/>
              <a:cxnLst/>
              <a:rect l="0" t="0" r="0" b="0"/>
              <a:pathLst>
                <a:path w="1779" h="1779" fill="none" extrusionOk="0">
                  <a:moveTo>
                    <a:pt x="1778" y="1778"/>
                  </a:moveTo>
                  <a:lnTo>
                    <a:pt x="0" y="0"/>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1" name="Shape 131"/>
            <p:cNvSpPr/>
            <p:nvPr/>
          </p:nvSpPr>
          <p:spPr>
            <a:xfrm>
              <a:off x="1944375" y="1947225"/>
              <a:ext cx="101725" cy="101700"/>
            </a:xfrm>
            <a:custGeom>
              <a:avLst/>
              <a:gdLst/>
              <a:ahLst/>
              <a:cxnLst/>
              <a:rect l="0" t="0" r="0" b="0"/>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B7B7B7"/>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132" name="Shape 132"/>
          <p:cNvSpPr txBox="1">
            <a:spLocks noGrp="1"/>
          </p:cNvSpPr>
          <p:nvPr>
            <p:ph type="title"/>
          </p:nvPr>
        </p:nvSpPr>
        <p:spPr>
          <a:xfrm>
            <a:off x="660175" y="3494225"/>
            <a:ext cx="5324100" cy="485700"/>
          </a:xfrm>
          <a:prstGeom prst="rect">
            <a:avLst/>
          </a:prstGeom>
        </p:spPr>
        <p:txBody>
          <a:bodyPr lIns="91425" tIns="91425" rIns="91425" bIns="91425" anchor="b" anchorCtr="0">
            <a:noAutofit/>
          </a:bodyPr>
          <a:lstStyle/>
          <a:p>
            <a:pPr lvl="0" rtl="0">
              <a:spcBef>
                <a:spcPts val="0"/>
              </a:spcBef>
              <a:buNone/>
            </a:pPr>
            <a:r>
              <a:rPr lang="en"/>
              <a:t>HARDWARE </a:t>
            </a:r>
          </a:p>
          <a:p>
            <a:pPr lvl="0" rtl="0">
              <a:spcBef>
                <a:spcPts val="0"/>
              </a:spcBef>
              <a:buNone/>
            </a:pPr>
            <a:r>
              <a:rPr lang="en">
                <a:solidFill>
                  <a:srgbClr val="FF5722"/>
                </a:solidFill>
              </a:rPr>
              <a:t>CLIENT-SERVER</a:t>
            </a:r>
          </a:p>
        </p:txBody>
      </p:sp>
      <p:sp>
        <p:nvSpPr>
          <p:cNvPr id="133" name="Shape 133"/>
          <p:cNvSpPr txBox="1">
            <a:spLocks noGrp="1"/>
          </p:cNvSpPr>
          <p:nvPr>
            <p:ph type="title"/>
          </p:nvPr>
        </p:nvSpPr>
        <p:spPr>
          <a:xfrm>
            <a:off x="660175" y="559450"/>
            <a:ext cx="5324100" cy="485700"/>
          </a:xfrm>
          <a:prstGeom prst="rect">
            <a:avLst/>
          </a:prstGeom>
        </p:spPr>
        <p:txBody>
          <a:bodyPr lIns="91425" tIns="91425" rIns="91425" bIns="91425" anchor="b" anchorCtr="0">
            <a:noAutofit/>
          </a:bodyPr>
          <a:lstStyle/>
          <a:p>
            <a:pPr lvl="0" rtl="0">
              <a:spcBef>
                <a:spcPts val="0"/>
              </a:spcBef>
              <a:buNone/>
            </a:pPr>
            <a:r>
              <a:rPr lang="en"/>
              <a:t>SYSTEM DESIGN: </a:t>
            </a:r>
            <a:r>
              <a:rPr lang="en">
                <a:solidFill>
                  <a:srgbClr val="FF5722"/>
                </a:solidFill>
              </a:rPr>
              <a:t>ARCHITECTURE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CDDC39"/>
        </a:solidFill>
        <a:effectLst/>
      </p:bgPr>
    </p:bg>
    <p:spTree>
      <p:nvGrpSpPr>
        <p:cNvPr id="1" name="Shape 225"/>
        <p:cNvGrpSpPr/>
        <p:nvPr/>
      </p:nvGrpSpPr>
      <p:grpSpPr>
        <a:xfrm>
          <a:off x="0" y="0"/>
          <a:ext cx="0" cy="0"/>
          <a:chOff x="0" y="0"/>
          <a:chExt cx="0" cy="0"/>
        </a:xfrm>
      </p:grpSpPr>
      <p:sp>
        <p:nvSpPr>
          <p:cNvPr id="226" name="Shape 226"/>
          <p:cNvSpPr txBox="1">
            <a:spLocks noGrp="1"/>
          </p:cNvSpPr>
          <p:nvPr>
            <p:ph type="title"/>
          </p:nvPr>
        </p:nvSpPr>
        <p:spPr>
          <a:xfrm>
            <a:off x="344050" y="244525"/>
            <a:ext cx="4801500" cy="409500"/>
          </a:xfrm>
          <a:prstGeom prst="rect">
            <a:avLst/>
          </a:prstGeom>
        </p:spPr>
        <p:txBody>
          <a:bodyPr lIns="91425" tIns="91425" rIns="91425" bIns="91425" anchor="b" anchorCtr="0">
            <a:noAutofit/>
          </a:bodyPr>
          <a:lstStyle/>
          <a:p>
            <a:pPr lvl="0" rtl="0">
              <a:spcBef>
                <a:spcPts val="0"/>
              </a:spcBef>
              <a:buNone/>
            </a:pPr>
            <a:r>
              <a:rPr lang="en"/>
              <a:t>Test </a:t>
            </a:r>
            <a:r>
              <a:rPr lang="en">
                <a:solidFill>
                  <a:srgbClr val="CDDC39"/>
                </a:solidFill>
              </a:rPr>
              <a:t>Case</a:t>
            </a:r>
          </a:p>
        </p:txBody>
      </p:sp>
      <p:sp>
        <p:nvSpPr>
          <p:cNvPr id="227" name="Shape 227"/>
          <p:cNvSpPr txBox="1"/>
          <p:nvPr/>
        </p:nvSpPr>
        <p:spPr>
          <a:xfrm>
            <a:off x="344050" y="528687"/>
            <a:ext cx="5905200" cy="633900"/>
          </a:xfrm>
          <a:prstGeom prst="rect">
            <a:avLst/>
          </a:prstGeom>
          <a:noFill/>
          <a:ln>
            <a:noFill/>
          </a:ln>
        </p:spPr>
        <p:txBody>
          <a:bodyPr lIns="91425" tIns="91425" rIns="91425" bIns="91425" anchor="t" anchorCtr="0">
            <a:noAutofit/>
          </a:bodyPr>
          <a:lstStyle/>
          <a:p>
            <a:pPr lvl="0" rtl="0">
              <a:lnSpc>
                <a:spcPct val="115000"/>
              </a:lnSpc>
              <a:spcBef>
                <a:spcPts val="600"/>
              </a:spcBef>
              <a:buClr>
                <a:srgbClr val="000000"/>
              </a:buClr>
              <a:buSzPct val="91666"/>
              <a:buFont typeface="Arial"/>
              <a:buNone/>
            </a:pPr>
            <a:r>
              <a:rPr lang="en" sz="1200" dirty="0">
                <a:solidFill>
                  <a:srgbClr val="666666"/>
                </a:solidFill>
                <a:latin typeface="Karla"/>
                <a:ea typeface="Karla"/>
                <a:cs typeface="Karla"/>
                <a:sym typeface="Karla"/>
              </a:rPr>
              <a:t>Here I present a test case, one of many that shows that VIP development team prides itself in software testing.</a:t>
            </a:r>
          </a:p>
          <a:p>
            <a:pPr lvl="0" rtl="0">
              <a:lnSpc>
                <a:spcPct val="115000"/>
              </a:lnSpc>
              <a:spcBef>
                <a:spcPts val="600"/>
              </a:spcBef>
              <a:buNone/>
            </a:pPr>
            <a:r>
              <a:rPr lang="en" sz="1200" dirty="0">
                <a:solidFill>
                  <a:srgbClr val="666666"/>
                </a:solidFill>
                <a:latin typeface="Karla"/>
                <a:ea typeface="Karla"/>
                <a:cs typeface="Karla"/>
                <a:sym typeface="Karla"/>
              </a:rPr>
              <a:t/>
            </a:r>
            <a:br>
              <a:rPr lang="en" sz="1200" dirty="0">
                <a:solidFill>
                  <a:srgbClr val="666666"/>
                </a:solidFill>
                <a:latin typeface="Karla"/>
                <a:ea typeface="Karla"/>
                <a:cs typeface="Karla"/>
                <a:sym typeface="Karla"/>
              </a:rPr>
            </a:br>
            <a:endParaRPr lang="en" sz="1200" dirty="0">
              <a:solidFill>
                <a:srgbClr val="666666"/>
              </a:solidFill>
              <a:latin typeface="Karla"/>
              <a:ea typeface="Karla"/>
              <a:cs typeface="Karla"/>
              <a:sym typeface="Karla"/>
            </a:endParaRPr>
          </a:p>
        </p:txBody>
      </p:sp>
      <p:sp>
        <p:nvSpPr>
          <p:cNvPr id="3" name="Rectangle 2"/>
          <p:cNvSpPr/>
          <p:nvPr/>
        </p:nvSpPr>
        <p:spPr>
          <a:xfrm>
            <a:off x="344050" y="1162587"/>
            <a:ext cx="2491429" cy="2985433"/>
          </a:xfrm>
          <a:prstGeom prst="rect">
            <a:avLst/>
          </a:prstGeom>
        </p:spPr>
        <p:txBody>
          <a:bodyPr wrap="square">
            <a:spAutoFit/>
          </a:bodyPr>
          <a:lstStyle/>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Test Case 1 Sunny Day (PASS)</a:t>
            </a:r>
          </a:p>
          <a:p>
            <a:pPr marL="171450" indent="-171450" fontAlgn="base">
              <a:spcBef>
                <a:spcPts val="600"/>
              </a:spcBef>
              <a:buFont typeface="Arial" panose="020B0604020202020204" pitchFamily="34" charset="0"/>
              <a:buChar char="•"/>
            </a:pPr>
            <a:r>
              <a:rPr lang="en-US" sz="1000" dirty="0" smtClean="0">
                <a:solidFill>
                  <a:srgbClr val="666666"/>
                </a:solidFill>
                <a:latin typeface="Times New Roman" panose="02020603050405020304" pitchFamily="18" charset="0"/>
                <a:ea typeface="Karla"/>
                <a:cs typeface="Times New Roman" panose="02020603050405020304" pitchFamily="18" charset="0"/>
              </a:rPr>
              <a:t>Purpose</a:t>
            </a:r>
          </a:p>
          <a:p>
            <a:pPr fontAlgn="base">
              <a:spcBef>
                <a:spcPts val="600"/>
              </a:spcBef>
            </a:pPr>
            <a:r>
              <a:rPr lang="en-US" sz="1000" dirty="0" smtClean="0">
                <a:solidFill>
                  <a:srgbClr val="666666"/>
                </a:solidFill>
                <a:latin typeface="Times New Roman" panose="02020603050405020304" pitchFamily="18" charset="0"/>
                <a:ea typeface="Karla"/>
                <a:cs typeface="Times New Roman" panose="02020603050405020304" pitchFamily="18" charset="0"/>
              </a:rPr>
              <a:t>To </a:t>
            </a:r>
            <a:r>
              <a:rPr lang="en-US" sz="1000" dirty="0">
                <a:solidFill>
                  <a:srgbClr val="666666"/>
                </a:solidFill>
                <a:latin typeface="Times New Roman" panose="02020603050405020304" pitchFamily="18" charset="0"/>
                <a:ea typeface="Karla"/>
                <a:cs typeface="Times New Roman" panose="02020603050405020304" pitchFamily="18" charset="0"/>
              </a:rPr>
              <a:t>test that change </a:t>
            </a:r>
            <a:r>
              <a:rPr lang="en-US" sz="1000" dirty="0" err="1">
                <a:solidFill>
                  <a:srgbClr val="666666"/>
                </a:solidFill>
                <a:latin typeface="Times New Roman" panose="02020603050405020304" pitchFamily="18" charset="0"/>
                <a:ea typeface="Karla"/>
                <a:cs typeface="Times New Roman" panose="02020603050405020304" pitchFamily="18" charset="0"/>
              </a:rPr>
              <a:t>UserType</a:t>
            </a:r>
            <a:r>
              <a:rPr lang="en-US" sz="1000" dirty="0">
                <a:solidFill>
                  <a:srgbClr val="666666"/>
                </a:solidFill>
                <a:latin typeface="Times New Roman" panose="02020603050405020304" pitchFamily="18" charset="0"/>
                <a:ea typeface="Karla"/>
                <a:cs typeface="Times New Roman" panose="02020603050405020304" pitchFamily="18" charset="0"/>
              </a:rPr>
              <a:t> works</a:t>
            </a:r>
          </a:p>
          <a:p>
            <a:pPr marL="171450" indent="-171450" fontAlgn="base">
              <a:spcBef>
                <a:spcPts val="600"/>
              </a:spcBef>
              <a:buFont typeface="Arial" panose="020B0604020202020204" pitchFamily="34" charset="0"/>
              <a:buChar char="•"/>
            </a:pPr>
            <a:r>
              <a:rPr lang="en-US" sz="1000" dirty="0">
                <a:solidFill>
                  <a:srgbClr val="666666"/>
                </a:solidFill>
                <a:latin typeface="Times New Roman" panose="02020603050405020304" pitchFamily="18" charset="0"/>
                <a:ea typeface="Karla"/>
                <a:cs typeface="Times New Roman" panose="02020603050405020304" pitchFamily="18" charset="0"/>
              </a:rPr>
              <a:t>Precondition</a:t>
            </a:r>
          </a:p>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User account selected on drop-down</a:t>
            </a:r>
          </a:p>
          <a:p>
            <a:pPr marL="171450" indent="-171450" fontAlgn="base">
              <a:spcBef>
                <a:spcPts val="600"/>
              </a:spcBef>
              <a:buFont typeface="Arial" panose="020B0604020202020204" pitchFamily="34" charset="0"/>
              <a:buChar char="•"/>
            </a:pPr>
            <a:r>
              <a:rPr lang="en-US" sz="1000" dirty="0">
                <a:solidFill>
                  <a:srgbClr val="666666"/>
                </a:solidFill>
                <a:latin typeface="Times New Roman" panose="02020603050405020304" pitchFamily="18" charset="0"/>
                <a:ea typeface="Karla"/>
                <a:cs typeface="Times New Roman" panose="02020603050405020304" pitchFamily="18" charset="0"/>
              </a:rPr>
              <a:t>Input</a:t>
            </a:r>
          </a:p>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Change </a:t>
            </a:r>
            <a:r>
              <a:rPr lang="en-US" sz="1000" dirty="0" err="1">
                <a:solidFill>
                  <a:srgbClr val="666666"/>
                </a:solidFill>
                <a:latin typeface="Times New Roman" panose="02020603050405020304" pitchFamily="18" charset="0"/>
                <a:ea typeface="Karla"/>
                <a:cs typeface="Times New Roman" panose="02020603050405020304" pitchFamily="18" charset="0"/>
              </a:rPr>
              <a:t>usertype</a:t>
            </a:r>
            <a:r>
              <a:rPr lang="en-US" sz="1000" dirty="0">
                <a:solidFill>
                  <a:srgbClr val="666666"/>
                </a:solidFill>
                <a:latin typeface="Times New Roman" panose="02020603050405020304" pitchFamily="18" charset="0"/>
                <a:ea typeface="Karla"/>
                <a:cs typeface="Times New Roman" panose="02020603050405020304" pitchFamily="18" charset="0"/>
              </a:rPr>
              <a:t> from student to Co-PI/PI</a:t>
            </a:r>
          </a:p>
          <a:p>
            <a:pPr marL="171450" indent="-171450" fontAlgn="base">
              <a:spcBef>
                <a:spcPts val="600"/>
              </a:spcBef>
              <a:buFont typeface="Arial" panose="020B0604020202020204" pitchFamily="34" charset="0"/>
              <a:buChar char="•"/>
            </a:pPr>
            <a:r>
              <a:rPr lang="en-US" sz="1000" dirty="0">
                <a:solidFill>
                  <a:srgbClr val="666666"/>
                </a:solidFill>
                <a:latin typeface="Times New Roman" panose="02020603050405020304" pitchFamily="18" charset="0"/>
                <a:ea typeface="Karla"/>
                <a:cs typeface="Times New Roman" panose="02020603050405020304" pitchFamily="18" charset="0"/>
              </a:rPr>
              <a:t>Expected Result</a:t>
            </a:r>
          </a:p>
          <a:p>
            <a:pPr>
              <a:spcBef>
                <a:spcPts val="600"/>
              </a:spcBef>
            </a:pPr>
            <a:r>
              <a:rPr lang="en-US" sz="1000" dirty="0" err="1">
                <a:solidFill>
                  <a:srgbClr val="666666"/>
                </a:solidFill>
                <a:latin typeface="Times New Roman" panose="02020603050405020304" pitchFamily="18" charset="0"/>
                <a:ea typeface="Karla"/>
                <a:cs typeface="Times New Roman" panose="02020603050405020304" pitchFamily="18" charset="0"/>
              </a:rPr>
              <a:t>Usertype</a:t>
            </a:r>
            <a:r>
              <a:rPr lang="en-US" sz="1000" dirty="0">
                <a:solidFill>
                  <a:srgbClr val="666666"/>
                </a:solidFill>
                <a:latin typeface="Times New Roman" panose="02020603050405020304" pitchFamily="18" charset="0"/>
                <a:ea typeface="Karla"/>
                <a:cs typeface="Times New Roman" panose="02020603050405020304" pitchFamily="18" charset="0"/>
              </a:rPr>
              <a:t> changed to Co-PI/PI</a:t>
            </a:r>
          </a:p>
          <a:p>
            <a:pPr marL="171450" indent="-171450" fontAlgn="base">
              <a:spcBef>
                <a:spcPts val="600"/>
              </a:spcBef>
              <a:buFont typeface="Arial" panose="020B0604020202020204" pitchFamily="34" charset="0"/>
              <a:buChar char="•"/>
            </a:pPr>
            <a:r>
              <a:rPr lang="en-US" sz="1000" dirty="0">
                <a:solidFill>
                  <a:srgbClr val="666666"/>
                </a:solidFill>
                <a:latin typeface="Times New Roman" panose="02020603050405020304" pitchFamily="18" charset="0"/>
                <a:ea typeface="Karla"/>
                <a:cs typeface="Times New Roman" panose="02020603050405020304" pitchFamily="18" charset="0"/>
              </a:rPr>
              <a:t>Actual Result</a:t>
            </a:r>
          </a:p>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As Expected Result.</a:t>
            </a:r>
          </a:p>
          <a:p>
            <a:pPr>
              <a:lnSpc>
                <a:spcPct val="115000"/>
              </a:lnSpc>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
            </a:r>
            <a:br>
              <a:rPr lang="en-US" sz="1000" dirty="0">
                <a:solidFill>
                  <a:srgbClr val="666666"/>
                </a:solidFill>
                <a:latin typeface="Times New Roman" panose="02020603050405020304" pitchFamily="18" charset="0"/>
                <a:ea typeface="Karla"/>
                <a:cs typeface="Times New Roman" panose="02020603050405020304" pitchFamily="18" charset="0"/>
              </a:rPr>
            </a:br>
            <a:endParaRPr lang="en-US" sz="1000" dirty="0">
              <a:latin typeface="Times New Roman" panose="02020603050405020304" pitchFamily="18" charset="0"/>
              <a:cs typeface="Times New Roman" panose="02020603050405020304" pitchFamily="18" charset="0"/>
            </a:endParaRPr>
          </a:p>
        </p:txBody>
      </p:sp>
      <p:sp>
        <p:nvSpPr>
          <p:cNvPr id="4" name="Rectangle 3"/>
          <p:cNvSpPr/>
          <p:nvPr/>
        </p:nvSpPr>
        <p:spPr>
          <a:xfrm>
            <a:off x="3070370" y="1162586"/>
            <a:ext cx="3737295" cy="2985433"/>
          </a:xfrm>
          <a:prstGeom prst="rect">
            <a:avLst/>
          </a:prstGeom>
        </p:spPr>
        <p:txBody>
          <a:bodyPr wrap="square">
            <a:spAutoFit/>
          </a:bodyPr>
          <a:lstStyle/>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Test Case 2 Rainy Day (FAIL)</a:t>
            </a:r>
          </a:p>
          <a:p>
            <a:pPr marL="171450" indent="-171450" fontAlgn="base">
              <a:spcBef>
                <a:spcPts val="600"/>
              </a:spcBef>
              <a:buFont typeface="Arial" panose="020B0604020202020204" pitchFamily="34" charset="0"/>
              <a:buChar char="•"/>
            </a:pPr>
            <a:r>
              <a:rPr lang="en-US" sz="1000" dirty="0">
                <a:solidFill>
                  <a:srgbClr val="666666"/>
                </a:solidFill>
                <a:latin typeface="Times New Roman" panose="02020603050405020304" pitchFamily="18" charset="0"/>
                <a:ea typeface="Karla"/>
                <a:cs typeface="Times New Roman" panose="02020603050405020304" pitchFamily="18" charset="0"/>
              </a:rPr>
              <a:t>Purpose</a:t>
            </a:r>
          </a:p>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To test that reject unconfirmed user doesn’t delete account</a:t>
            </a:r>
          </a:p>
          <a:p>
            <a:pPr marL="171450" indent="-171450" fontAlgn="base">
              <a:spcBef>
                <a:spcPts val="600"/>
              </a:spcBef>
              <a:buFont typeface="Arial" panose="020B0604020202020204" pitchFamily="34" charset="0"/>
              <a:buChar char="•"/>
            </a:pPr>
            <a:r>
              <a:rPr lang="en-US" sz="1000" dirty="0">
                <a:solidFill>
                  <a:srgbClr val="666666"/>
                </a:solidFill>
                <a:latin typeface="Times New Roman" panose="02020603050405020304" pitchFamily="18" charset="0"/>
                <a:ea typeface="Karla"/>
                <a:cs typeface="Times New Roman" panose="02020603050405020304" pitchFamily="18" charset="0"/>
              </a:rPr>
              <a:t>Precondition</a:t>
            </a:r>
          </a:p>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Select User account on drop-down </a:t>
            </a:r>
          </a:p>
          <a:p>
            <a:pPr marL="171450" indent="-171450" fontAlgn="base">
              <a:spcBef>
                <a:spcPts val="600"/>
              </a:spcBef>
              <a:buFont typeface="Arial" panose="020B0604020202020204" pitchFamily="34" charset="0"/>
              <a:buChar char="•"/>
            </a:pPr>
            <a:r>
              <a:rPr lang="en-US" sz="1000" dirty="0">
                <a:solidFill>
                  <a:srgbClr val="666666"/>
                </a:solidFill>
                <a:latin typeface="Times New Roman" panose="02020603050405020304" pitchFamily="18" charset="0"/>
                <a:ea typeface="Karla"/>
                <a:cs typeface="Times New Roman" panose="02020603050405020304" pitchFamily="18" charset="0"/>
              </a:rPr>
              <a:t>Input</a:t>
            </a:r>
          </a:p>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Click on Reject Button</a:t>
            </a:r>
          </a:p>
          <a:p>
            <a:pPr marL="171450" indent="-171450" fontAlgn="base">
              <a:spcBef>
                <a:spcPts val="600"/>
              </a:spcBef>
              <a:buFont typeface="Arial" panose="020B0604020202020204" pitchFamily="34" charset="0"/>
              <a:buChar char="•"/>
            </a:pPr>
            <a:r>
              <a:rPr lang="en-US" sz="1000" dirty="0">
                <a:solidFill>
                  <a:srgbClr val="666666"/>
                </a:solidFill>
                <a:latin typeface="Times New Roman" panose="02020603050405020304" pitchFamily="18" charset="0"/>
                <a:ea typeface="Karla"/>
                <a:cs typeface="Times New Roman" panose="02020603050405020304" pitchFamily="18" charset="0"/>
              </a:rPr>
              <a:t>Expected Result</a:t>
            </a:r>
          </a:p>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Account rejected but account not deleted.</a:t>
            </a:r>
          </a:p>
          <a:p>
            <a:pPr marL="171450" indent="-171450" fontAlgn="base">
              <a:spcBef>
                <a:spcPts val="600"/>
              </a:spcBef>
              <a:buFont typeface="Arial" panose="020B0604020202020204" pitchFamily="34" charset="0"/>
              <a:buChar char="•"/>
            </a:pPr>
            <a:r>
              <a:rPr lang="en-US" sz="1000" dirty="0">
                <a:solidFill>
                  <a:srgbClr val="666666"/>
                </a:solidFill>
                <a:latin typeface="Times New Roman" panose="02020603050405020304" pitchFamily="18" charset="0"/>
                <a:ea typeface="Karla"/>
                <a:cs typeface="Times New Roman" panose="02020603050405020304" pitchFamily="18" charset="0"/>
              </a:rPr>
              <a:t>Actual Result</a:t>
            </a:r>
          </a:p>
          <a:p>
            <a:pPr>
              <a:spcBef>
                <a:spcPts val="600"/>
              </a:spcBef>
            </a:pPr>
            <a:r>
              <a:rPr lang="en-US" sz="1000" dirty="0">
                <a:solidFill>
                  <a:srgbClr val="666666"/>
                </a:solidFill>
                <a:latin typeface="Times New Roman" panose="02020603050405020304" pitchFamily="18" charset="0"/>
                <a:ea typeface="Karla"/>
                <a:cs typeface="Times New Roman" panose="02020603050405020304" pitchFamily="18" charset="0"/>
              </a:rPr>
              <a:t>Account gets deleted.</a:t>
            </a:r>
          </a:p>
          <a:p>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5722"/>
        </a:solidFill>
        <a:effectLst/>
      </p:bgPr>
    </p:bg>
    <p:spTree>
      <p:nvGrpSpPr>
        <p:cNvPr id="1" name="Shape 232"/>
        <p:cNvGrpSpPr/>
        <p:nvPr/>
      </p:nvGrpSpPr>
      <p:grpSpPr>
        <a:xfrm>
          <a:off x="0" y="0"/>
          <a:ext cx="0" cy="0"/>
          <a:chOff x="0" y="0"/>
          <a:chExt cx="0" cy="0"/>
        </a:xfrm>
      </p:grpSpPr>
      <p:sp>
        <p:nvSpPr>
          <p:cNvPr id="233" name="Shape 233"/>
          <p:cNvSpPr txBox="1">
            <a:spLocks noGrp="1"/>
          </p:cNvSpPr>
          <p:nvPr>
            <p:ph type="ctrTitle" idx="4294967295"/>
          </p:nvPr>
        </p:nvSpPr>
        <p:spPr>
          <a:xfrm>
            <a:off x="685800" y="1964350"/>
            <a:ext cx="4531500" cy="1159800"/>
          </a:xfrm>
          <a:prstGeom prst="rect">
            <a:avLst/>
          </a:prstGeom>
        </p:spPr>
        <p:txBody>
          <a:bodyPr lIns="91425" tIns="91425" rIns="91425" bIns="91425" anchor="b" anchorCtr="0">
            <a:noAutofit/>
          </a:bodyPr>
          <a:lstStyle/>
          <a:p>
            <a:pPr lvl="0" rtl="0">
              <a:spcBef>
                <a:spcPts val="0"/>
              </a:spcBef>
              <a:buNone/>
            </a:pPr>
            <a:r>
              <a:rPr lang="en" sz="3600">
                <a:solidFill>
                  <a:srgbClr val="FF5722"/>
                </a:solidFill>
              </a:rPr>
              <a:t>THANKS!</a:t>
            </a:r>
          </a:p>
        </p:txBody>
      </p:sp>
      <p:sp>
        <p:nvSpPr>
          <p:cNvPr id="234" name="Shape 234"/>
          <p:cNvSpPr txBox="1">
            <a:spLocks noGrp="1"/>
          </p:cNvSpPr>
          <p:nvPr>
            <p:ph type="subTitle" idx="4294967295"/>
          </p:nvPr>
        </p:nvSpPr>
        <p:spPr>
          <a:xfrm>
            <a:off x="685800" y="3163925"/>
            <a:ext cx="4531499" cy="784799"/>
          </a:xfrm>
          <a:prstGeom prst="rect">
            <a:avLst/>
          </a:prstGeom>
        </p:spPr>
        <p:txBody>
          <a:bodyPr lIns="91425" tIns="91425" rIns="91425" bIns="91425" anchor="t" anchorCtr="0">
            <a:noAutofit/>
          </a:bodyPr>
          <a:lstStyle/>
          <a:p>
            <a:pPr lvl="0" rtl="0">
              <a:spcBef>
                <a:spcPts val="0"/>
              </a:spcBef>
              <a:buNone/>
            </a:pPr>
            <a:r>
              <a:rPr lang="en" sz="3600"/>
              <a:t>Any questions?</a:t>
            </a:r>
          </a:p>
        </p:txBody>
      </p:sp>
      <p:sp>
        <p:nvSpPr>
          <p:cNvPr id="235" name="Shape 235"/>
          <p:cNvSpPr txBox="1">
            <a:spLocks noGrp="1"/>
          </p:cNvSpPr>
          <p:nvPr>
            <p:ph type="body" idx="4294967295"/>
          </p:nvPr>
        </p:nvSpPr>
        <p:spPr>
          <a:xfrm>
            <a:off x="685800" y="3836000"/>
            <a:ext cx="6575999" cy="1007100"/>
          </a:xfrm>
          <a:prstGeom prst="rect">
            <a:avLst/>
          </a:prstGeom>
        </p:spPr>
        <p:txBody>
          <a:bodyPr lIns="91425" tIns="91425" rIns="91425" bIns="91425" anchor="t" anchorCtr="0">
            <a:noAutofit/>
          </a:bodyPr>
          <a:lstStyle/>
          <a:p>
            <a:pPr lvl="0" rtl="0">
              <a:spcBef>
                <a:spcPts val="0"/>
              </a:spcBef>
              <a:buNone/>
            </a:pPr>
            <a:r>
              <a:rPr lang="en" dirty="0"/>
              <a:t>CONTACT | </a:t>
            </a:r>
            <a:r>
              <a:rPr lang="en" dirty="0" smtClean="0"/>
              <a:t>mmart196@FIU.EDU</a:t>
            </a:r>
            <a:endParaRPr lang="en" dirty="0"/>
          </a:p>
        </p:txBody>
      </p:sp>
      <p:sp>
        <p:nvSpPr>
          <p:cNvPr id="236" name="Shape 236"/>
          <p:cNvSpPr txBox="1"/>
          <p:nvPr/>
        </p:nvSpPr>
        <p:spPr>
          <a:xfrm>
            <a:off x="708650" y="290625"/>
            <a:ext cx="5649300" cy="1877400"/>
          </a:xfrm>
          <a:prstGeom prst="rect">
            <a:avLst/>
          </a:prstGeom>
          <a:noFill/>
          <a:ln>
            <a:noFill/>
          </a:ln>
        </p:spPr>
        <p:txBody>
          <a:bodyPr lIns="91425" tIns="91425" rIns="91425" bIns="91425" anchor="t" anchorCtr="0">
            <a:noAutofit/>
          </a:bodyPr>
          <a:lstStyle/>
          <a:p>
            <a:pPr marL="282575" lvl="0" indent="-282575">
              <a:buClr>
                <a:srgbClr val="001D4D"/>
              </a:buClr>
              <a:buSzPct val="100000"/>
              <a:buFont typeface="Noto Sans Symbols"/>
              <a:buChar char="●"/>
            </a:pPr>
            <a:r>
              <a:rPr lang="en" sz="2400" b="1" dirty="0">
                <a:solidFill>
                  <a:srgbClr val="FF5722"/>
                </a:solidFill>
                <a:latin typeface="Montserrat"/>
                <a:ea typeface="Montserrat"/>
                <a:cs typeface="Montserrat"/>
                <a:sym typeface="Montserrat"/>
              </a:rPr>
              <a:t>In short</a:t>
            </a:r>
            <a:r>
              <a:rPr lang="en" sz="2000" dirty="0">
                <a:solidFill>
                  <a:schemeClr val="dk2"/>
                </a:solidFill>
                <a:latin typeface="Karla"/>
                <a:ea typeface="Karla"/>
                <a:cs typeface="Karla"/>
                <a:sym typeface="Karla"/>
              </a:rPr>
              <a:t>, </a:t>
            </a:r>
            <a:r>
              <a:rPr lang="en-US" sz="2000" dirty="0">
                <a:solidFill>
                  <a:srgbClr val="001D4D"/>
                </a:solidFill>
                <a:latin typeface="Trebuchet MS"/>
                <a:ea typeface="Trebuchet MS"/>
                <a:cs typeface="Trebuchet MS"/>
                <a:sym typeface="Trebuchet MS"/>
              </a:rPr>
              <a:t>My contributions to VIP 3.0 have given more administrative abilities and freedom for Co-PI/PI and Staff/Faculty users to manage users and projects.</a:t>
            </a:r>
            <a:endParaRPr lang="en-US" sz="2000" dirty="0">
              <a:solidFill>
                <a:srgbClr val="001D4D"/>
              </a:solidFill>
              <a:latin typeface="Trebuchet MS"/>
              <a:ea typeface="Trebuchet MS"/>
              <a:cs typeface="Trebuchet MS"/>
              <a:sym typeface="Trebuchet MS"/>
            </a:endParaRPr>
          </a:p>
        </p:txBody>
      </p:sp>
      <p:grpSp>
        <p:nvGrpSpPr>
          <p:cNvPr id="237" name="Shape 237"/>
          <p:cNvGrpSpPr/>
          <p:nvPr/>
        </p:nvGrpSpPr>
        <p:grpSpPr>
          <a:xfrm>
            <a:off x="3069404" y="2490816"/>
            <a:ext cx="462632" cy="462632"/>
            <a:chOff x="1278900" y="2333250"/>
            <a:chExt cx="381175" cy="381175"/>
          </a:xfrm>
        </p:grpSpPr>
        <p:sp>
          <p:nvSpPr>
            <p:cNvPr id="238" name="Shape 238"/>
            <p:cNvSpPr/>
            <p:nvPr/>
          </p:nvSpPr>
          <p:spPr>
            <a:xfrm>
              <a:off x="1278900" y="2333250"/>
              <a:ext cx="381175" cy="381175"/>
            </a:xfrm>
            <a:custGeom>
              <a:avLst/>
              <a:gdLst/>
              <a:ahLst/>
              <a:cxnLst/>
              <a:rect l="0" t="0" r="0" b="0"/>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rgbClr val="FF5722"/>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solidFill>
                  <a:srgbClr val="FF5722"/>
                </a:solidFill>
              </a:endParaRPr>
            </a:p>
          </p:txBody>
        </p:sp>
        <p:sp>
          <p:nvSpPr>
            <p:cNvPr id="239" name="Shape 239"/>
            <p:cNvSpPr/>
            <p:nvPr/>
          </p:nvSpPr>
          <p:spPr>
            <a:xfrm>
              <a:off x="1525475"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5722"/>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solidFill>
                  <a:srgbClr val="FF5722"/>
                </a:solidFill>
              </a:endParaRPr>
            </a:p>
          </p:txBody>
        </p:sp>
        <p:sp>
          <p:nvSpPr>
            <p:cNvPr id="240" name="Shape 240"/>
            <p:cNvSpPr/>
            <p:nvPr/>
          </p:nvSpPr>
          <p:spPr>
            <a:xfrm>
              <a:off x="1369600"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rgbClr val="FF5722"/>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solidFill>
                  <a:srgbClr val="FF5722"/>
                </a:solidFill>
              </a:endParaRPr>
            </a:p>
          </p:txBody>
        </p:sp>
        <p:sp>
          <p:nvSpPr>
            <p:cNvPr id="241" name="Shape 241"/>
            <p:cNvSpPr/>
            <p:nvPr/>
          </p:nvSpPr>
          <p:spPr>
            <a:xfrm>
              <a:off x="1369600" y="2604200"/>
              <a:ext cx="199750" cy="40825"/>
            </a:xfrm>
            <a:custGeom>
              <a:avLst/>
              <a:gdLst/>
              <a:ahLst/>
              <a:cxnLst/>
              <a:rect l="0" t="0" r="0" b="0"/>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rgbClr val="FF5722"/>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solidFill>
                  <a:srgbClr val="FF5722"/>
                </a:solidFill>
              </a:endParaRPr>
            </a:p>
          </p:txBody>
        </p:sp>
      </p:grpSp>
      <p:pic>
        <p:nvPicPr>
          <p:cNvPr id="242" name="Shape 242"/>
          <p:cNvPicPr preferRelativeResize="0"/>
          <p:nvPr/>
        </p:nvPicPr>
        <p:blipFill>
          <a:blip r:embed="rId3">
            <a:alphaModFix/>
          </a:blip>
          <a:stretch>
            <a:fillRect/>
          </a:stretch>
        </p:blipFill>
        <p:spPr>
          <a:xfrm>
            <a:off x="4018125" y="2168024"/>
            <a:ext cx="3315949" cy="2575449"/>
          </a:xfrm>
          <a:prstGeom prst="rect">
            <a:avLst/>
          </a:prstGeom>
          <a:noFill/>
          <a:ln>
            <a:noFill/>
          </a:ln>
        </p:spPr>
      </p:pic>
      <p:pic>
        <p:nvPicPr>
          <p:cNvPr id="243" name="Shape 243"/>
          <p:cNvPicPr preferRelativeResize="0"/>
          <p:nvPr/>
        </p:nvPicPr>
        <p:blipFill>
          <a:blip r:embed="rId4">
            <a:alphaModFix/>
          </a:blip>
          <a:stretch>
            <a:fillRect/>
          </a:stretch>
        </p:blipFill>
        <p:spPr>
          <a:xfrm>
            <a:off x="4353848" y="3163925"/>
            <a:ext cx="1461525" cy="4997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455107" y="971661"/>
            <a:ext cx="4801499" cy="409500"/>
          </a:xfrm>
          <a:prstGeom prst="rect">
            <a:avLst/>
          </a:prstGeom>
          <a:noFill/>
          <a:ln>
            <a:noFill/>
          </a:ln>
        </p:spPr>
        <p:txBody>
          <a:bodyPr lIns="68569" tIns="34275" rIns="68569" bIns="34275" anchor="b" anchorCtr="0">
            <a:noAutofit/>
          </a:bodyPr>
          <a:lstStyle/>
          <a:p>
            <a:pPr>
              <a:buSzPct val="25000"/>
            </a:pPr>
            <a:r>
              <a:rPr lang="en-US" dirty="0"/>
              <a:t>Project definition</a:t>
            </a:r>
          </a:p>
        </p:txBody>
      </p:sp>
      <p:sp>
        <p:nvSpPr>
          <p:cNvPr id="169" name="Shape 169"/>
          <p:cNvSpPr txBox="1">
            <a:spLocks noGrp="1"/>
          </p:cNvSpPr>
          <p:nvPr>
            <p:ph type="body" idx="1"/>
          </p:nvPr>
        </p:nvSpPr>
        <p:spPr>
          <a:xfrm>
            <a:off x="4314043" y="688791"/>
            <a:ext cx="2671800" cy="2433300"/>
          </a:xfrm>
          <a:prstGeom prst="rect">
            <a:avLst/>
          </a:prstGeom>
          <a:noFill/>
          <a:ln>
            <a:noFill/>
          </a:ln>
        </p:spPr>
        <p:txBody>
          <a:bodyPr lIns="68569" tIns="34275" rIns="68569" bIns="34275" anchor="t" anchorCtr="0">
            <a:noAutofit/>
          </a:bodyPr>
          <a:lstStyle/>
          <a:p>
            <a:pPr indent="-211931">
              <a:spcBef>
                <a:spcPts val="0"/>
              </a:spcBef>
            </a:pPr>
            <a:r>
              <a:rPr lang="en-US" sz="1350" dirty="0"/>
              <a:t>Whole Project:</a:t>
            </a:r>
          </a:p>
          <a:p>
            <a:pPr lvl="1" indent="-223838"/>
            <a:r>
              <a:rPr lang="en-US" sz="1200" dirty="0"/>
              <a:t>VIP 1.0 – Pre-Alpha Stage</a:t>
            </a:r>
          </a:p>
          <a:p>
            <a:pPr lvl="1" indent="-223838"/>
            <a:r>
              <a:rPr lang="en-US" sz="1200" dirty="0"/>
              <a:t>VIP 2.0 – Alpha Stage (Semi-Functional Static Website &amp; Mobile Judge)</a:t>
            </a:r>
          </a:p>
          <a:p>
            <a:pPr lvl="1" indent="-223838"/>
            <a:r>
              <a:rPr lang="en-US" sz="1200" dirty="0"/>
              <a:t>VIP 3.0 – Open-Beta Stage (Dynamic Functional Website)</a:t>
            </a:r>
          </a:p>
        </p:txBody>
      </p:sp>
      <p:pic>
        <p:nvPicPr>
          <p:cNvPr id="170" name="Shape 170"/>
          <p:cNvPicPr preferRelativeResize="0"/>
          <p:nvPr/>
        </p:nvPicPr>
        <p:blipFill rotWithShape="1">
          <a:blip r:embed="rId3">
            <a:alphaModFix/>
          </a:blip>
          <a:srcRect/>
          <a:stretch/>
        </p:blipFill>
        <p:spPr>
          <a:xfrm>
            <a:off x="345643" y="2073531"/>
            <a:ext cx="5453978" cy="2834859"/>
          </a:xfrm>
          <a:prstGeom prst="rect">
            <a:avLst/>
          </a:prstGeom>
          <a:noFill/>
          <a:ln>
            <a:noFill/>
          </a:ln>
        </p:spPr>
      </p:pic>
    </p:spTree>
    <p:extLst>
      <p:ext uri="{BB962C8B-B14F-4D97-AF65-F5344CB8AC3E}">
        <p14:creationId xmlns:p14="http://schemas.microsoft.com/office/powerpoint/2010/main" val="42616092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p:nvPr/>
        </p:nvSpPr>
        <p:spPr>
          <a:xfrm>
            <a:off x="1571625" y="1678782"/>
            <a:ext cx="5843586" cy="2855117"/>
          </a:xfrm>
          <a:prstGeom prst="roundRect">
            <a:avLst>
              <a:gd name="adj" fmla="val 16667"/>
            </a:avLst>
          </a:prstGeom>
          <a:solidFill>
            <a:schemeClr val="lt1"/>
          </a:solidFill>
          <a:ln w="25400" cap="flat" cmpd="sng">
            <a:solidFill>
              <a:srgbClr val="084061"/>
            </a:solidFill>
            <a:prstDash val="solid"/>
            <a:round/>
            <a:headEnd type="none" w="med" len="med"/>
            <a:tailEnd type="none" w="med" len="med"/>
          </a:ln>
        </p:spPr>
        <p:txBody>
          <a:bodyPr lIns="68569" tIns="34275" rIns="68569" bIns="34275" anchor="ctr" anchorCtr="0">
            <a:noAutofit/>
          </a:bodyPr>
          <a:lstStyle/>
          <a:p>
            <a:pPr algn="ctr">
              <a:buClr>
                <a:srgbClr val="000000"/>
              </a:buClr>
            </a:pPr>
            <a:endParaRPr sz="1050">
              <a:solidFill>
                <a:schemeClr val="lt1"/>
              </a:solidFill>
            </a:endParaRPr>
          </a:p>
        </p:txBody>
      </p:sp>
      <p:sp>
        <p:nvSpPr>
          <p:cNvPr id="178" name="Shape 178"/>
          <p:cNvSpPr txBox="1">
            <a:spLocks noGrp="1"/>
          </p:cNvSpPr>
          <p:nvPr>
            <p:ph type="title"/>
          </p:nvPr>
        </p:nvSpPr>
        <p:spPr>
          <a:xfrm>
            <a:off x="1727596" y="285751"/>
            <a:ext cx="5687615" cy="783431"/>
          </a:xfrm>
          <a:prstGeom prst="rect">
            <a:avLst/>
          </a:prstGeom>
          <a:noFill/>
          <a:ln>
            <a:noFill/>
          </a:ln>
        </p:spPr>
        <p:txBody>
          <a:bodyPr lIns="68569" tIns="34275" rIns="68569" bIns="34275" anchor="b" anchorCtr="0">
            <a:noAutofit/>
          </a:bodyPr>
          <a:lstStyle/>
          <a:p>
            <a:pPr algn="ctr">
              <a:buSzPct val="25000"/>
            </a:pPr>
            <a:r>
              <a:rPr lang="en-US"/>
              <a:t>User Stories </a:t>
            </a:r>
          </a:p>
        </p:txBody>
      </p:sp>
      <p:sp>
        <p:nvSpPr>
          <p:cNvPr id="179" name="Shape 179"/>
          <p:cNvSpPr txBox="1">
            <a:spLocks noGrp="1"/>
          </p:cNvSpPr>
          <p:nvPr>
            <p:ph type="body" idx="1"/>
          </p:nvPr>
        </p:nvSpPr>
        <p:spPr>
          <a:xfrm>
            <a:off x="1727596" y="1377553"/>
            <a:ext cx="5687615" cy="3156347"/>
          </a:xfrm>
          <a:prstGeom prst="rect">
            <a:avLst/>
          </a:prstGeom>
          <a:noFill/>
          <a:ln>
            <a:noFill/>
          </a:ln>
        </p:spPr>
        <p:txBody>
          <a:bodyPr lIns="68569" tIns="34275" rIns="68569" bIns="34275" anchor="t" anchorCtr="0">
            <a:noAutofit/>
          </a:bodyPr>
          <a:lstStyle/>
          <a:p>
            <a:pPr marL="0" indent="0">
              <a:spcBef>
                <a:spcPts val="0"/>
              </a:spcBef>
              <a:buSzPct val="25000"/>
              <a:buNone/>
            </a:pPr>
            <a:endParaRPr sz="1800" b="1"/>
          </a:p>
          <a:p>
            <a:pPr marL="0" indent="0">
              <a:buSzPct val="25000"/>
              <a:buNone/>
            </a:pPr>
            <a:r>
              <a:rPr lang="en-US" sz="1800" b="1"/>
              <a:t>UserStory #1065 – </a:t>
            </a:r>
            <a:r>
              <a:rPr lang="en-US" sz="1800" b="1">
                <a:solidFill>
                  <a:schemeClr val="accent1"/>
                </a:solidFill>
              </a:rPr>
              <a:t>Create an Admin Panel</a:t>
            </a:r>
          </a:p>
          <a:p>
            <a:pPr marL="0" indent="0">
              <a:buSzPct val="25000"/>
              <a:buNone/>
            </a:pPr>
            <a:r>
              <a:rPr lang="en-US" sz="1800" b="1"/>
              <a:t>UserStory #977 – </a:t>
            </a:r>
            <a:r>
              <a:rPr lang="en-US" sz="1800" b="1">
                <a:solidFill>
                  <a:schemeClr val="accent1"/>
                </a:solidFill>
              </a:rPr>
              <a:t>Review Project Proposals</a:t>
            </a:r>
          </a:p>
          <a:p>
            <a:pPr marL="0" indent="0">
              <a:buSzPct val="25000"/>
              <a:buNone/>
            </a:pPr>
            <a:r>
              <a:rPr lang="en-US" sz="1800" b="1"/>
              <a:t>UserStory #978 – </a:t>
            </a:r>
            <a:r>
              <a:rPr lang="en-US" sz="1800" b="1">
                <a:solidFill>
                  <a:schemeClr val="accent1"/>
                </a:solidFill>
              </a:rPr>
              <a:t>Review Student Applications</a:t>
            </a:r>
          </a:p>
          <a:p>
            <a:pPr marL="0" indent="0">
              <a:buSzPct val="25000"/>
              <a:buNone/>
            </a:pPr>
            <a:r>
              <a:rPr lang="en-US" sz="1800" b="1"/>
              <a:t>UserStory #1031 – </a:t>
            </a:r>
            <a:r>
              <a:rPr lang="en-US" sz="1800" b="1">
                <a:solidFill>
                  <a:schemeClr val="accent1"/>
                </a:solidFill>
              </a:rPr>
              <a:t>View Recent History Feature</a:t>
            </a:r>
          </a:p>
          <a:p>
            <a:pPr marL="0" indent="0">
              <a:buSzPct val="25000"/>
              <a:buNone/>
            </a:pPr>
            <a:r>
              <a:rPr lang="en-US" sz="1800" b="1"/>
              <a:t>UserStory #1117 – </a:t>
            </a:r>
            <a:r>
              <a:rPr lang="en-US" sz="1800" b="1">
                <a:solidFill>
                  <a:schemeClr val="accent1"/>
                </a:solidFill>
              </a:rPr>
              <a:t>Add Members via Project Proposal Page</a:t>
            </a:r>
          </a:p>
          <a:p>
            <a:pPr marL="0" indent="0">
              <a:buSzPct val="25000"/>
              <a:buNone/>
            </a:pPr>
            <a:endParaRPr sz="1800" u="sng">
              <a:solidFill>
                <a:schemeClr val="accent1"/>
              </a:solidFill>
            </a:endParaRPr>
          </a:p>
          <a:p>
            <a:pPr marL="0" indent="0">
              <a:buSzPct val="25000"/>
              <a:buNone/>
            </a:pPr>
            <a:endParaRPr sz="1800" b="1">
              <a:solidFill>
                <a:schemeClr val="accent1"/>
              </a:solidFill>
            </a:endParaRPr>
          </a:p>
          <a:p>
            <a:pPr marL="0" indent="0">
              <a:buSzPct val="25000"/>
              <a:buNone/>
            </a:pPr>
            <a:endParaRPr sz="1800" b="1">
              <a:solidFill>
                <a:schemeClr val="accent1"/>
              </a:solidFill>
            </a:endParaRPr>
          </a:p>
          <a:p>
            <a:pPr marL="0" indent="0">
              <a:buSzPct val="25000"/>
              <a:buNone/>
            </a:pPr>
            <a:endParaRPr sz="1800" b="1">
              <a:solidFill>
                <a:schemeClr val="accent1"/>
              </a:solidFill>
            </a:endParaRPr>
          </a:p>
        </p:txBody>
      </p:sp>
    </p:spTree>
    <p:extLst>
      <p:ext uri="{BB962C8B-B14F-4D97-AF65-F5344CB8AC3E}">
        <p14:creationId xmlns:p14="http://schemas.microsoft.com/office/powerpoint/2010/main" val="133974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prstGeom prst="rect">
            <a:avLst/>
          </a:prstGeom>
          <a:noFill/>
          <a:ln>
            <a:noFill/>
          </a:ln>
        </p:spPr>
        <p:txBody>
          <a:bodyPr lIns="68569" tIns="34275" rIns="68569" bIns="34275" anchor="b" anchorCtr="0">
            <a:noAutofit/>
          </a:bodyPr>
          <a:lstStyle/>
          <a:p>
            <a:pPr algn="ctr">
              <a:buSzPct val="25000"/>
            </a:pPr>
            <a:r>
              <a:rPr lang="en-US" b="1"/>
              <a:t>User Story #1065: </a:t>
            </a:r>
            <a:br>
              <a:rPr lang="en-US" b="1"/>
            </a:br>
            <a:r>
              <a:rPr lang="en-US" sz="1800" b="1"/>
              <a:t>Create an Admin Panel</a:t>
            </a:r>
          </a:p>
        </p:txBody>
      </p:sp>
      <p:sp>
        <p:nvSpPr>
          <p:cNvPr id="187" name="Shape 187"/>
          <p:cNvSpPr txBox="1">
            <a:spLocks noGrp="1"/>
          </p:cNvSpPr>
          <p:nvPr>
            <p:ph type="body" idx="1"/>
          </p:nvPr>
        </p:nvSpPr>
        <p:spPr>
          <a:prstGeom prst="rect">
            <a:avLst/>
          </a:prstGeom>
          <a:noFill/>
          <a:ln>
            <a:noFill/>
          </a:ln>
        </p:spPr>
        <p:txBody>
          <a:bodyPr lIns="68569" tIns="34275" rIns="68569" bIns="34275" anchor="t" anchorCtr="0">
            <a:noAutofit/>
          </a:bodyPr>
          <a:lstStyle/>
          <a:p>
            <a:pPr indent="-211931">
              <a:lnSpc>
                <a:spcPct val="150000"/>
              </a:lnSpc>
              <a:spcBef>
                <a:spcPts val="0"/>
              </a:spcBef>
            </a:pPr>
            <a:r>
              <a:rPr lang="en-US"/>
              <a:t>My most Important user story!</a:t>
            </a:r>
          </a:p>
          <a:p>
            <a:pPr marL="478631" lvl="1" indent="-259556">
              <a:lnSpc>
                <a:spcPct val="150000"/>
              </a:lnSpc>
              <a:spcBef>
                <a:spcPts val="0"/>
              </a:spcBef>
              <a:buFont typeface="Arial"/>
              <a:buChar char="•"/>
            </a:pPr>
            <a:r>
              <a:rPr lang="en-US" b="1"/>
              <a:t>Problem</a:t>
            </a:r>
            <a:r>
              <a:rPr lang="en-US"/>
              <a:t>: What happens if a Co-PI/PI wishes to change records without having the rights to database?</a:t>
            </a:r>
          </a:p>
          <a:p>
            <a:pPr marL="478631" lvl="1" indent="-259556">
              <a:lnSpc>
                <a:spcPct val="150000"/>
              </a:lnSpc>
              <a:spcBef>
                <a:spcPts val="0"/>
              </a:spcBef>
              <a:buFont typeface="Arial"/>
              <a:buChar char="•"/>
            </a:pPr>
            <a:r>
              <a:rPr lang="en-US" b="1"/>
              <a:t>Solution</a:t>
            </a:r>
            <a:r>
              <a:rPr lang="en-US"/>
              <a:t>: Give Co-PI/PI the ability to do anything via Admin Panel Page.</a:t>
            </a:r>
          </a:p>
          <a:p>
            <a:pPr marL="478631" lvl="1" indent="-259556">
              <a:lnSpc>
                <a:spcPct val="150000"/>
              </a:lnSpc>
              <a:spcBef>
                <a:spcPts val="0"/>
              </a:spcBef>
              <a:buNone/>
            </a:pPr>
            <a:endParaRPr/>
          </a:p>
          <a:p>
            <a:pPr lvl="1" indent="-214313">
              <a:spcBef>
                <a:spcPts val="0"/>
              </a:spcBef>
              <a:buFont typeface="Noto Sans Symbols"/>
              <a:buChar char="•"/>
            </a:pPr>
            <a:r>
              <a:rPr lang="en-US"/>
              <a:t> </a:t>
            </a:r>
            <a:r>
              <a:rPr lang="en-US" b="1" u="sng"/>
              <a:t>Most Important Tasks:</a:t>
            </a:r>
          </a:p>
          <a:p>
            <a:pPr marL="647700" lvl="2" indent="-219075">
              <a:lnSpc>
                <a:spcPct val="150000"/>
              </a:lnSpc>
              <a:spcBef>
                <a:spcPts val="0"/>
              </a:spcBef>
              <a:buFont typeface="Arial"/>
              <a:buChar char="•"/>
            </a:pPr>
            <a:r>
              <a:rPr lang="en-US"/>
              <a:t>Created User-Friendly Admin Layout!</a:t>
            </a:r>
          </a:p>
          <a:p>
            <a:pPr marL="647700" lvl="2" indent="-219075">
              <a:lnSpc>
                <a:spcPct val="150000"/>
              </a:lnSpc>
              <a:spcBef>
                <a:spcPts val="0"/>
              </a:spcBef>
              <a:buFont typeface="Arial"/>
              <a:buChar char="•"/>
            </a:pPr>
            <a:r>
              <a:rPr lang="en-US"/>
              <a:t>Powerful and efficient Search feature with many advanced filter options!</a:t>
            </a:r>
          </a:p>
          <a:p>
            <a:pPr marL="647700" lvl="2" indent="-219075">
              <a:lnSpc>
                <a:spcPct val="150000"/>
              </a:lnSpc>
              <a:spcBef>
                <a:spcPts val="0"/>
              </a:spcBef>
              <a:buFont typeface="Arial"/>
              <a:buChar char="•"/>
            </a:pPr>
            <a:r>
              <a:rPr lang="en-US"/>
              <a:t>Ability to confirm, reject, message and delete accounts.</a:t>
            </a:r>
          </a:p>
          <a:p>
            <a:pPr marL="647700" lvl="2" indent="-219075">
              <a:lnSpc>
                <a:spcPct val="150000"/>
              </a:lnSpc>
              <a:spcBef>
                <a:spcPts val="0"/>
              </a:spcBef>
              <a:buFont typeface="Arial"/>
              <a:buChar char="•"/>
            </a:pPr>
            <a:r>
              <a:rPr lang="en-US"/>
              <a:t>Ability to change a User’s account type and </a:t>
            </a:r>
          </a:p>
          <a:p>
            <a:pPr marL="433388" lvl="2" indent="-4763">
              <a:lnSpc>
                <a:spcPct val="150000"/>
              </a:lnSpc>
              <a:spcBef>
                <a:spcPts val="0"/>
              </a:spcBef>
              <a:buSzPct val="25000"/>
              <a:buNone/>
            </a:pPr>
            <a:r>
              <a:rPr lang="en-US"/>
              <a:t>    User’s project.</a:t>
            </a:r>
          </a:p>
        </p:txBody>
      </p:sp>
    </p:spTree>
    <p:extLst>
      <p:ext uri="{BB962C8B-B14F-4D97-AF65-F5344CB8AC3E}">
        <p14:creationId xmlns:p14="http://schemas.microsoft.com/office/powerpoint/2010/main" val="2127522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193" name="Shape 193"/>
          <p:cNvSpPr txBox="1">
            <a:spLocks noGrp="1"/>
          </p:cNvSpPr>
          <p:nvPr>
            <p:ph type="title" idx="4294967295"/>
          </p:nvPr>
        </p:nvSpPr>
        <p:spPr>
          <a:xfrm>
            <a:off x="474338" y="233441"/>
            <a:ext cx="5688012" cy="782638"/>
          </a:xfrm>
          <a:prstGeom prst="rect">
            <a:avLst/>
          </a:prstGeom>
          <a:noFill/>
          <a:ln>
            <a:noFill/>
          </a:ln>
        </p:spPr>
        <p:txBody>
          <a:bodyPr lIns="68569" tIns="68569" rIns="68569" bIns="68569" anchor="b" anchorCtr="0">
            <a:noAutofit/>
          </a:bodyPr>
          <a:lstStyle/>
          <a:p>
            <a:pPr>
              <a:buSzPct val="25000"/>
            </a:pPr>
            <a:r>
              <a:rPr lang="en-US" dirty="0"/>
              <a:t>Search Users Feature</a:t>
            </a:r>
          </a:p>
        </p:txBody>
      </p:sp>
      <p:pic>
        <p:nvPicPr>
          <p:cNvPr id="194" name="Shape 194"/>
          <p:cNvPicPr preferRelativeResize="0"/>
          <p:nvPr/>
        </p:nvPicPr>
        <p:blipFill rotWithShape="1">
          <a:blip r:embed="rId3">
            <a:alphaModFix/>
          </a:blip>
          <a:srcRect/>
          <a:stretch/>
        </p:blipFill>
        <p:spPr>
          <a:xfrm>
            <a:off x="259676" y="1112390"/>
            <a:ext cx="6717866" cy="3491801"/>
          </a:xfrm>
          <a:prstGeom prst="rect">
            <a:avLst/>
          </a:prstGeom>
          <a:noFill/>
          <a:ln>
            <a:noFill/>
          </a:ln>
        </p:spPr>
      </p:pic>
    </p:spTree>
    <p:extLst>
      <p:ext uri="{BB962C8B-B14F-4D97-AF65-F5344CB8AC3E}">
        <p14:creationId xmlns:p14="http://schemas.microsoft.com/office/powerpoint/2010/main" val="1439760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title" idx="4294967295"/>
          </p:nvPr>
        </p:nvSpPr>
        <p:spPr>
          <a:xfrm>
            <a:off x="0" y="228600"/>
            <a:ext cx="5688013" cy="782638"/>
          </a:xfrm>
          <a:prstGeom prst="rect">
            <a:avLst/>
          </a:prstGeom>
          <a:noFill/>
          <a:ln>
            <a:noFill/>
          </a:ln>
        </p:spPr>
        <p:txBody>
          <a:bodyPr lIns="68569" tIns="68569" rIns="68569" bIns="68569" anchor="b" anchorCtr="0">
            <a:noAutofit/>
          </a:bodyPr>
          <a:lstStyle/>
          <a:p>
            <a:pPr algn="ctr">
              <a:buSzPct val="25000"/>
            </a:pPr>
            <a:r>
              <a:rPr lang="en-US"/>
              <a:t>Confirm/Reject User Account</a:t>
            </a:r>
          </a:p>
        </p:txBody>
      </p:sp>
      <p:pic>
        <p:nvPicPr>
          <p:cNvPr id="201" name="Shape 201"/>
          <p:cNvPicPr preferRelativeResize="0"/>
          <p:nvPr/>
        </p:nvPicPr>
        <p:blipFill rotWithShape="1">
          <a:blip r:embed="rId3">
            <a:alphaModFix/>
          </a:blip>
          <a:srcRect/>
          <a:stretch/>
        </p:blipFill>
        <p:spPr>
          <a:xfrm>
            <a:off x="281316" y="1131761"/>
            <a:ext cx="6731495" cy="3498886"/>
          </a:xfrm>
          <a:prstGeom prst="rect">
            <a:avLst/>
          </a:prstGeom>
          <a:noFill/>
          <a:ln>
            <a:noFill/>
          </a:ln>
        </p:spPr>
      </p:pic>
    </p:spTree>
    <p:extLst>
      <p:ext uri="{BB962C8B-B14F-4D97-AF65-F5344CB8AC3E}">
        <p14:creationId xmlns:p14="http://schemas.microsoft.com/office/powerpoint/2010/main" val="3350135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207" name="Shape 207"/>
          <p:cNvSpPr txBox="1">
            <a:spLocks noGrp="1"/>
          </p:cNvSpPr>
          <p:nvPr>
            <p:ph type="title" idx="4294967295"/>
          </p:nvPr>
        </p:nvSpPr>
        <p:spPr>
          <a:xfrm>
            <a:off x="0" y="179388"/>
            <a:ext cx="5688013" cy="784225"/>
          </a:xfrm>
          <a:prstGeom prst="rect">
            <a:avLst/>
          </a:prstGeom>
          <a:noFill/>
          <a:ln>
            <a:noFill/>
          </a:ln>
        </p:spPr>
        <p:txBody>
          <a:bodyPr lIns="68569" tIns="68569" rIns="68569" bIns="68569" anchor="b" anchorCtr="0">
            <a:noAutofit/>
          </a:bodyPr>
          <a:lstStyle/>
          <a:p>
            <a:pPr algn="ctr">
              <a:buSzPct val="25000"/>
            </a:pPr>
            <a:r>
              <a:rPr lang="en-US"/>
              <a:t>Delete Account</a:t>
            </a:r>
          </a:p>
        </p:txBody>
      </p:sp>
      <p:pic>
        <p:nvPicPr>
          <p:cNvPr id="209" name="Shape 209"/>
          <p:cNvPicPr preferRelativeResize="0"/>
          <p:nvPr/>
        </p:nvPicPr>
        <p:blipFill rotWithShape="1">
          <a:blip r:embed="rId3">
            <a:alphaModFix/>
          </a:blip>
          <a:srcRect/>
          <a:stretch/>
        </p:blipFill>
        <p:spPr>
          <a:xfrm>
            <a:off x="160894" y="1150675"/>
            <a:ext cx="6858000" cy="3564640"/>
          </a:xfrm>
          <a:prstGeom prst="rect">
            <a:avLst/>
          </a:prstGeom>
          <a:noFill/>
          <a:ln>
            <a:noFill/>
          </a:ln>
        </p:spPr>
      </p:pic>
    </p:spTree>
    <p:extLst>
      <p:ext uri="{BB962C8B-B14F-4D97-AF65-F5344CB8AC3E}">
        <p14:creationId xmlns:p14="http://schemas.microsoft.com/office/powerpoint/2010/main" val="85031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215" name="Shape 215"/>
          <p:cNvSpPr txBox="1">
            <a:spLocks noGrp="1"/>
          </p:cNvSpPr>
          <p:nvPr>
            <p:ph type="title" idx="4294967295"/>
          </p:nvPr>
        </p:nvSpPr>
        <p:spPr>
          <a:xfrm>
            <a:off x="0" y="171450"/>
            <a:ext cx="5688013" cy="782638"/>
          </a:xfrm>
          <a:prstGeom prst="rect">
            <a:avLst/>
          </a:prstGeom>
          <a:noFill/>
          <a:ln>
            <a:noFill/>
          </a:ln>
        </p:spPr>
        <p:txBody>
          <a:bodyPr lIns="68569" tIns="68569" rIns="68569" bIns="68569" anchor="b" anchorCtr="0">
            <a:noAutofit/>
          </a:bodyPr>
          <a:lstStyle/>
          <a:p>
            <a:pPr algn="ctr">
              <a:buSzPct val="25000"/>
            </a:pPr>
            <a:r>
              <a:rPr lang="en-US"/>
              <a:t>Change User’s Type</a:t>
            </a:r>
          </a:p>
        </p:txBody>
      </p:sp>
      <p:pic>
        <p:nvPicPr>
          <p:cNvPr id="216" name="Shape 216"/>
          <p:cNvPicPr preferRelativeResize="0"/>
          <p:nvPr/>
        </p:nvPicPr>
        <p:blipFill rotWithShape="1">
          <a:blip r:embed="rId3">
            <a:alphaModFix/>
          </a:blip>
          <a:srcRect/>
          <a:stretch/>
        </p:blipFill>
        <p:spPr>
          <a:xfrm>
            <a:off x="135725" y="1128844"/>
            <a:ext cx="6858000" cy="3564640"/>
          </a:xfrm>
          <a:prstGeom prst="rect">
            <a:avLst/>
          </a:prstGeom>
          <a:noFill/>
          <a:ln>
            <a:noFill/>
          </a:ln>
        </p:spPr>
      </p:pic>
    </p:spTree>
    <p:extLst>
      <p:ext uri="{BB962C8B-B14F-4D97-AF65-F5344CB8AC3E}">
        <p14:creationId xmlns:p14="http://schemas.microsoft.com/office/powerpoint/2010/main" val="2675708297"/>
      </p:ext>
    </p:extLst>
  </p:cSld>
  <p:clrMapOvr>
    <a:masterClrMapping/>
  </p:clrMapOvr>
</p:sld>
</file>

<file path=ppt/theme/theme1.xml><?xml version="1.0" encoding="utf-8"?>
<a:theme xmlns:a="http://schemas.openxmlformats.org/drawingml/2006/main" name="Arvirargu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1212</Words>
  <Application>Microsoft Office PowerPoint</Application>
  <PresentationFormat>On-screen Show (16:9)</PresentationFormat>
  <Paragraphs>155</Paragraphs>
  <Slides>26</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Calibri</vt:lpstr>
      <vt:lpstr>Trebuchet MS</vt:lpstr>
      <vt:lpstr>Montserrat</vt:lpstr>
      <vt:lpstr>Times New Roman</vt:lpstr>
      <vt:lpstr>Arial</vt:lpstr>
      <vt:lpstr>Karla</vt:lpstr>
      <vt:lpstr>Noto Sans Symbols</vt:lpstr>
      <vt:lpstr>Arvirargus template</vt:lpstr>
      <vt:lpstr>VIP 3.0 Team Member(s):  Michael Martinez, Vladan Lalovic, Johnatan Jensen, Daniel Lopez Product Owner(s): Masoud Sadjadi, Mohsen Taheri, Maral Kargarmoakhar</vt:lpstr>
      <vt:lpstr>Project definition</vt:lpstr>
      <vt:lpstr>Project definition</vt:lpstr>
      <vt:lpstr>User Stories </vt:lpstr>
      <vt:lpstr>User Story #1065:  Create an Admin Panel</vt:lpstr>
      <vt:lpstr>Search Users Feature</vt:lpstr>
      <vt:lpstr>Confirm/Reject User Account</vt:lpstr>
      <vt:lpstr>Delete Account</vt:lpstr>
      <vt:lpstr>Change User’s Type</vt:lpstr>
      <vt:lpstr>Change User’s Project</vt:lpstr>
      <vt:lpstr>User Story #977:  Create Review Project Proposal Page</vt:lpstr>
      <vt:lpstr>Accepting/Rejecting a Project</vt:lpstr>
      <vt:lpstr>User Story #978:  Create Review Student Applications Page</vt:lpstr>
      <vt:lpstr>Accepting/Rejecting an Application</vt:lpstr>
      <vt:lpstr>User Story #1031:  View Recent History Feature</vt:lpstr>
      <vt:lpstr>Log Created</vt:lpstr>
      <vt:lpstr>Undo Log</vt:lpstr>
      <vt:lpstr>Delete Log</vt:lpstr>
      <vt:lpstr>User Story #1117:  Add Members via Project Proposal Page</vt:lpstr>
      <vt:lpstr>Add Members to Project</vt:lpstr>
      <vt:lpstr>Edit Members</vt:lpstr>
      <vt:lpstr>USE CASE DIAGRAM</vt:lpstr>
      <vt:lpstr>MINIMAL CLASS DIAGRAM</vt:lpstr>
      <vt:lpstr>SOFTWARE  MVC</vt:lpstr>
      <vt:lpstr>Test Case</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VIP 3.0 Team Member(s):  Michael Martinez, Vladan Lalovic, Johnatan Jensen, Michael Martinez, Daniel Lopez Product Owner(s): Masoud Sadjadi, Mohsen Taheri, Maral Kargarmoakhar</dc:title>
  <dc:creator>Michael</dc:creator>
  <cp:lastModifiedBy>Michael</cp:lastModifiedBy>
  <cp:revision>21</cp:revision>
  <dcterms:modified xsi:type="dcterms:W3CDTF">2016-08-04T20:47:42Z</dcterms:modified>
</cp:coreProperties>
</file>